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259" r:id="rId3"/>
    <p:sldId id="257" r:id="rId4"/>
    <p:sldId id="260" r:id="rId5"/>
    <p:sldId id="261" r:id="rId6"/>
    <p:sldId id="318" r:id="rId7"/>
    <p:sldId id="296" r:id="rId8"/>
    <p:sldId id="293" r:id="rId9"/>
    <p:sldId id="294" r:id="rId10"/>
    <p:sldId id="262" r:id="rId11"/>
    <p:sldId id="263" r:id="rId12"/>
    <p:sldId id="321" r:id="rId13"/>
    <p:sldId id="320" r:id="rId14"/>
    <p:sldId id="319" r:id="rId15"/>
    <p:sldId id="326" r:id="rId16"/>
    <p:sldId id="264" r:id="rId17"/>
    <p:sldId id="297" r:id="rId18"/>
    <p:sldId id="298" r:id="rId19"/>
    <p:sldId id="265" r:id="rId20"/>
    <p:sldId id="299" r:id="rId21"/>
    <p:sldId id="266" r:id="rId22"/>
    <p:sldId id="300" r:id="rId23"/>
    <p:sldId id="301" r:id="rId24"/>
    <p:sldId id="267" r:id="rId25"/>
    <p:sldId id="268" r:id="rId26"/>
    <p:sldId id="303" r:id="rId27"/>
    <p:sldId id="302" r:id="rId28"/>
    <p:sldId id="269" r:id="rId29"/>
    <p:sldId id="284" r:id="rId30"/>
    <p:sldId id="270" r:id="rId31"/>
    <p:sldId id="272" r:id="rId32"/>
    <p:sldId id="274" r:id="rId33"/>
    <p:sldId id="317" r:id="rId34"/>
    <p:sldId id="283" r:id="rId35"/>
    <p:sldId id="289" r:id="rId36"/>
    <p:sldId id="286" r:id="rId37"/>
    <p:sldId id="322" r:id="rId38"/>
    <p:sldId id="288" r:id="rId39"/>
    <p:sldId id="290" r:id="rId40"/>
    <p:sldId id="291" r:id="rId41"/>
    <p:sldId id="292" r:id="rId42"/>
    <p:sldId id="287" r:id="rId43"/>
    <p:sldId id="276" r:id="rId44"/>
    <p:sldId id="277" r:id="rId45"/>
    <p:sldId id="278" r:id="rId46"/>
    <p:sldId id="279" r:id="rId47"/>
    <p:sldId id="280" r:id="rId48"/>
    <p:sldId id="295" r:id="rId49"/>
    <p:sldId id="282" r:id="rId50"/>
    <p:sldId id="285" r:id="rId51"/>
    <p:sldId id="307" r:id="rId52"/>
    <p:sldId id="315" r:id="rId53"/>
    <p:sldId id="304" r:id="rId54"/>
    <p:sldId id="309" r:id="rId55"/>
    <p:sldId id="305" r:id="rId56"/>
    <p:sldId id="310" r:id="rId57"/>
    <p:sldId id="311" r:id="rId58"/>
    <p:sldId id="313" r:id="rId59"/>
    <p:sldId id="314" r:id="rId60"/>
    <p:sldId id="323" r:id="rId61"/>
    <p:sldId id="324" r:id="rId62"/>
    <p:sldId id="325" r:id="rId63"/>
    <p:sldId id="281" r:id="rId6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5pPr>
    <a:lvl6pPr marL="2286000" algn="l" defTabSz="914400" rtl="0" eaLnBrk="1" latinLnBrk="0" hangingPunct="1">
      <a:defRPr kern="1200">
        <a:solidFill>
          <a:schemeClr val="tx1"/>
        </a:solidFill>
        <a:latin typeface="Lucida Grande" pitchFamily="27" charset="0"/>
        <a:ea typeface="ヒラギノ角ゴ Pro W3" charset="-128"/>
        <a:cs typeface="+mn-cs"/>
      </a:defRPr>
    </a:lvl6pPr>
    <a:lvl7pPr marL="2743200" algn="l" defTabSz="914400" rtl="0" eaLnBrk="1" latinLnBrk="0" hangingPunct="1">
      <a:defRPr kern="1200">
        <a:solidFill>
          <a:schemeClr val="tx1"/>
        </a:solidFill>
        <a:latin typeface="Lucida Grande" pitchFamily="27" charset="0"/>
        <a:ea typeface="ヒラギノ角ゴ Pro W3" charset="-128"/>
        <a:cs typeface="+mn-cs"/>
      </a:defRPr>
    </a:lvl7pPr>
    <a:lvl8pPr marL="3200400" algn="l" defTabSz="914400" rtl="0" eaLnBrk="1" latinLnBrk="0" hangingPunct="1">
      <a:defRPr kern="1200">
        <a:solidFill>
          <a:schemeClr val="tx1"/>
        </a:solidFill>
        <a:latin typeface="Lucida Grande" pitchFamily="27" charset="0"/>
        <a:ea typeface="ヒラギノ角ゴ Pro W3" charset="-128"/>
        <a:cs typeface="+mn-cs"/>
      </a:defRPr>
    </a:lvl8pPr>
    <a:lvl9pPr marL="3657600" algn="l" defTabSz="914400" rtl="0" eaLnBrk="1" latinLnBrk="0" hangingPunct="1">
      <a:defRPr kern="1200">
        <a:solidFill>
          <a:schemeClr val="tx1"/>
        </a:solidFill>
        <a:latin typeface="Lucida Grande" pitchFamily="27"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Sal - Internal Audit" initials="RS-IA" lastIdx="2" clrIdx="0">
    <p:extLst>
      <p:ext uri="{19B8F6BF-5375-455C-9EA6-DF929625EA0E}">
        <p15:presenceInfo xmlns:p15="http://schemas.microsoft.com/office/powerpoint/2012/main" userId="S-1-5-21-1302287602-1305160615-653993779-5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0031"/>
    <a:srgbClr val="005AA3"/>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64" autoAdjust="0"/>
  </p:normalViewPr>
  <p:slideViewPr>
    <p:cSldViewPr snapToGrid="0" snapToObjects="1">
      <p:cViewPr varScale="1">
        <p:scale>
          <a:sx n="84" d="100"/>
          <a:sy n="84" d="100"/>
        </p:scale>
        <p:origin x="9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smtClean="0">
                <a:latin typeface="Calibri" pitchFamily="34" charset="0"/>
              </a:defRPr>
            </a:lvl1pPr>
          </a:lstStyle>
          <a:p>
            <a:pPr>
              <a:defRPr/>
            </a:pPr>
            <a:fld id="{171772A8-639D-4821-8C33-278D6585FAF4}" type="datetime1">
              <a:rPr lang="en-US"/>
              <a:pPr>
                <a:defRPr/>
              </a:pPr>
              <a:t>7/6/2017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smtClean="0">
                <a:latin typeface="Calibri" pitchFamily="34" charset="0"/>
              </a:defRPr>
            </a:lvl1pPr>
          </a:lstStyle>
          <a:p>
            <a:pPr>
              <a:defRPr/>
            </a:pPr>
            <a:fld id="{C108E5A9-A397-4E5B-8C25-92E57CA9480A}" type="slidenum">
              <a:rPr lang="en-US"/>
              <a:pPr>
                <a:defRPr/>
              </a:pPr>
              <a:t>‹#›</a:t>
            </a:fld>
            <a:endParaRPr lang="en-US" dirty="0"/>
          </a:p>
        </p:txBody>
      </p:sp>
    </p:spTree>
    <p:extLst>
      <p:ext uri="{BB962C8B-B14F-4D97-AF65-F5344CB8AC3E}">
        <p14:creationId xmlns:p14="http://schemas.microsoft.com/office/powerpoint/2010/main" val="422214386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smtClean="0">
                <a:latin typeface="Calibri" pitchFamily="34" charset="0"/>
              </a:defRPr>
            </a:lvl1pPr>
          </a:lstStyle>
          <a:p>
            <a:pPr>
              <a:defRPr/>
            </a:pPr>
            <a:fld id="{F8F1CEEF-B0B7-4CDF-877F-D698AADE0535}" type="datetime1">
              <a:rPr lang="en-US"/>
              <a:pPr>
                <a:defRPr/>
              </a:pPr>
              <a:t>7/6/2017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smtClean="0">
                <a:latin typeface="Calibri" pitchFamily="34" charset="0"/>
              </a:defRPr>
            </a:lvl1pPr>
          </a:lstStyle>
          <a:p>
            <a:pPr>
              <a:defRPr/>
            </a:pPr>
            <a:fld id="{EB5400C9-E5A7-47E3-9A89-9AC6A653B688}" type="slidenum">
              <a:rPr lang="en-US"/>
              <a:pPr>
                <a:defRPr/>
              </a:pPr>
              <a:t>‹#›</a:t>
            </a:fld>
            <a:endParaRPr lang="en-US" dirty="0"/>
          </a:p>
        </p:txBody>
      </p:sp>
    </p:spTree>
    <p:extLst>
      <p:ext uri="{BB962C8B-B14F-4D97-AF65-F5344CB8AC3E}">
        <p14:creationId xmlns:p14="http://schemas.microsoft.com/office/powerpoint/2010/main" val="1000098438"/>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8F1CEEF-B0B7-4CDF-877F-D698AADE0535}" type="datetime1">
              <a:rPr lang="en-US" smtClean="0"/>
              <a:pPr>
                <a:defRPr/>
              </a:pPr>
              <a:t>7/6/2017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5400C9-E5A7-47E3-9A89-9AC6A653B688}" type="slidenum">
              <a:rPr lang="en-US" smtClean="0"/>
              <a:pPr>
                <a:defRPr/>
              </a:pPr>
              <a:t>1</a:t>
            </a:fld>
            <a:endParaRPr lang="en-US" dirty="0"/>
          </a:p>
        </p:txBody>
      </p:sp>
    </p:spTree>
    <p:extLst>
      <p:ext uri="{BB962C8B-B14F-4D97-AF65-F5344CB8AC3E}">
        <p14:creationId xmlns:p14="http://schemas.microsoft.com/office/powerpoint/2010/main" val="9129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F8F1CEEF-B0B7-4CDF-877F-D698AADE0535}" type="datetime1">
              <a:rPr lang="en-US" smtClean="0"/>
              <a:pPr>
                <a:defRPr/>
              </a:pPr>
              <a:t>7/6/2017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5400C9-E5A7-47E3-9A89-9AC6A653B688}" type="slidenum">
              <a:rPr lang="en-US" smtClean="0"/>
              <a:pPr>
                <a:defRPr/>
              </a:pPr>
              <a:t>5</a:t>
            </a:fld>
            <a:endParaRPr lang="en-US" dirty="0"/>
          </a:p>
        </p:txBody>
      </p:sp>
    </p:spTree>
    <p:extLst>
      <p:ext uri="{BB962C8B-B14F-4D97-AF65-F5344CB8AC3E}">
        <p14:creationId xmlns:p14="http://schemas.microsoft.com/office/powerpoint/2010/main" val="314132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73100"/>
            <a:ext cx="4489450" cy="3367088"/>
          </a:xfrm>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92E492EB-E64B-9047-8219-BF48083A8CE4}" type="slidenum">
              <a:rPr lang="en-US" smtClean="0"/>
              <a:pPr>
                <a:defRPr/>
              </a:pPr>
              <a:t>33</a:t>
            </a:fld>
            <a:endParaRPr lang="en-US" dirty="0"/>
          </a:p>
        </p:txBody>
      </p:sp>
    </p:spTree>
    <p:extLst>
      <p:ext uri="{BB962C8B-B14F-4D97-AF65-F5344CB8AC3E}">
        <p14:creationId xmlns:p14="http://schemas.microsoft.com/office/powerpoint/2010/main" val="113950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dirty="0" smtClean="0"/>
              <a:t>The council determines who may serve as designated project coaches. The ability to work well with Scouts, knowledge of applicable policies and procedures, and an understanding of how the project contributes to the aims of Scouting are a few parameters to consider in selecting them. </a:t>
            </a:r>
          </a:p>
          <a:p>
            <a:pPr eaLnBrk="1" hangingPunct="1">
              <a:spcBef>
                <a:spcPct val="0"/>
              </a:spcBef>
            </a:pPr>
            <a:r>
              <a:rPr lang="en-US" altLang="en-US" dirty="0" smtClean="0"/>
              <a:t> </a:t>
            </a:r>
          </a:p>
          <a:p>
            <a:pPr eaLnBrk="1" hangingPunct="1">
              <a:spcBef>
                <a:spcPct val="0"/>
              </a:spcBef>
            </a:pPr>
            <a:r>
              <a:rPr lang="en-US" altLang="en-US" dirty="0" smtClean="0"/>
              <a:t>If designated coaches do not take on the day to day mentoring, then each of them should be able to work with a number of Scouts at the same time. Still, depending on the size of the council or the district quite a few coaches may be needed.</a:t>
            </a:r>
          </a:p>
          <a:p>
            <a:pPr eaLnBrk="1" hangingPunct="1">
              <a:spcBef>
                <a:spcPct val="0"/>
              </a:spcBef>
            </a:pPr>
            <a:r>
              <a:rPr lang="en-US" altLang="en-US" dirty="0" smtClean="0"/>
              <a:t> </a:t>
            </a:r>
          </a:p>
          <a:p>
            <a:pPr eaLnBrk="1" hangingPunct="1">
              <a:spcBef>
                <a:spcPct val="0"/>
              </a:spcBef>
            </a:pPr>
            <a:r>
              <a:rPr lang="en-US" altLang="en-US" dirty="0" smtClean="0"/>
              <a:t>Organizing a pool of willing and qualified volunteers is the best approach.</a:t>
            </a:r>
          </a:p>
          <a:p>
            <a:pPr eaLnBrk="1" hangingPunct="1">
              <a:spcBef>
                <a:spcPct val="0"/>
              </a:spcBef>
            </a:pPr>
            <a:r>
              <a:rPr lang="en-US" altLang="en-US" dirty="0" smtClean="0"/>
              <a:t> </a:t>
            </a:r>
          </a:p>
          <a:p>
            <a:pPr eaLnBrk="1" hangingPunct="1">
              <a:spcBef>
                <a:spcPct val="0"/>
              </a:spcBef>
            </a:pPr>
            <a:r>
              <a:rPr lang="en-US" altLang="en-US" dirty="0" smtClean="0"/>
              <a:t>Ask: How would a council or district go about doing this? </a:t>
            </a:r>
          </a:p>
          <a:p>
            <a:pPr eaLnBrk="1" hangingPunct="1">
              <a:spcBef>
                <a:spcPct val="0"/>
              </a:spcBef>
            </a:pPr>
            <a:r>
              <a:rPr lang="en-US" altLang="en-US" dirty="0" smtClean="0"/>
              <a:t> </a:t>
            </a:r>
          </a:p>
          <a:p>
            <a:pPr eaLnBrk="1" hangingPunct="1">
              <a:spcBef>
                <a:spcPct val="0"/>
              </a:spcBef>
            </a:pPr>
            <a:r>
              <a:rPr lang="en-US" altLang="en-US" dirty="0" smtClean="0"/>
              <a:t>Discuss. (Look for: Finding people who have approved project plans in the past, advised Scouts in their unit, served as unit advancement coordinators, or have been members of the council or district advancement committee.)</a:t>
            </a:r>
          </a:p>
          <a:p>
            <a:pPr eaLnBrk="1" hangingPunct="1">
              <a:spcBef>
                <a:spcPct val="0"/>
              </a:spcBef>
            </a:pPr>
            <a:r>
              <a:rPr lang="en-US" altLang="en-US" dirty="0" smtClean="0"/>
              <a:t> </a:t>
            </a:r>
          </a:p>
          <a:p>
            <a:pPr eaLnBrk="1" hangingPunct="1">
              <a:spcBef>
                <a:spcPct val="0"/>
              </a:spcBef>
            </a:pPr>
            <a:r>
              <a:rPr lang="en-US" altLang="en-US" dirty="0" smtClean="0"/>
              <a:t>If there are just not enough people available to form a district or council pool, councils may decide to designate coaches from within a Scout's unit. But regardless the source, or a coach's Scouting position, the designated project coach represents the council or district's perspective. As a Scout plans and executes his Eagle Scout service project, his coach must be able to provide the level of guidance that will help the candidate pass his board of review.</a:t>
            </a:r>
          </a:p>
          <a:p>
            <a:pPr eaLnBrk="1" hangingPunct="1">
              <a:spcBef>
                <a:spcPct val="0"/>
              </a:spcBef>
            </a:pPr>
            <a:r>
              <a:rPr lang="en-US" altLang="en-US" dirty="0" smtClean="0"/>
              <a:t> </a:t>
            </a:r>
          </a:p>
          <a:p>
            <a:pPr eaLnBrk="1" hangingPunct="1">
              <a:spcBef>
                <a:spcPct val="0"/>
              </a:spcBef>
            </a:pPr>
            <a:r>
              <a:rPr lang="en-US" altLang="en-US" dirty="0" smtClean="0"/>
              <a:t>As proposals are approved, coaches should be designated routinely, and Scouts advised that a coach will be calling soon to set up a first meeting. If a young man suggests he doesn't need a coach, he should be counseled on the benefits a coach can provide and encouraged to at least have that first meeting.</a:t>
            </a:r>
          </a:p>
          <a:p>
            <a:pPr eaLnBrk="1" hangingPunct="1">
              <a:spcBef>
                <a:spcPct val="0"/>
              </a:spcBef>
            </a:pPr>
            <a:r>
              <a:rPr lang="en-US" altLang="en-US" dirty="0" smtClean="0"/>
              <a:t> </a:t>
            </a:r>
          </a:p>
          <a:p>
            <a:pPr eaLnBrk="1" hangingPunct="1">
              <a:spcBef>
                <a:spcPct val="0"/>
              </a:spcBef>
            </a:pPr>
            <a:r>
              <a:rPr lang="en-US" altLang="en-US" dirty="0" smtClean="0"/>
              <a:t>Units have often used “mentors" or "advisors” to guide Scouts through the Life to Eagle process, providing that day to day support we’ve discussed. However, it must be understood that "mentors" and "advisors" are not the same as designated coaches. These helpful unit-level volunteers provide a positive contribution, but they have a different perspective. Their efforts should have a focus toward on-going support and encouragement in an effort to prepare a Scout to work with his designated coach. It may also be useful for the "mentor" or "advisor" to touch base now and then with the designated coach to ensure advice given is consistent with council expectations.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D93D503-FE61-4B2D-8935-1F948AC23E97}" type="slidenum">
              <a:rPr lang="en-US" altLang="en-US" smtClean="0"/>
              <a:pPr>
                <a:spcBef>
                  <a:spcPct val="0"/>
                </a:spcBef>
              </a:pPr>
              <a:t>52</a:t>
            </a:fld>
            <a:endParaRPr lang="en-US" altLang="en-US" dirty="0" smtClean="0"/>
          </a:p>
        </p:txBody>
      </p:sp>
    </p:spTree>
    <p:extLst>
      <p:ext uri="{BB962C8B-B14F-4D97-AF65-F5344CB8AC3E}">
        <p14:creationId xmlns:p14="http://schemas.microsoft.com/office/powerpoint/2010/main" val="248624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Since the Eagle Scout service project coach is designated at the council or district level he does not begin work with a Scout until the project proposal is approved. Service should then continue through completion of the project report.</a:t>
            </a:r>
          </a:p>
          <a:p>
            <a:pPr eaLnBrk="1" hangingPunct="1">
              <a:spcBef>
                <a:spcPct val="0"/>
              </a:spcBef>
            </a:pPr>
            <a:r>
              <a:rPr lang="en-US" altLang="en-US" dirty="0" smtClean="0"/>
              <a:t> </a:t>
            </a:r>
          </a:p>
          <a:p>
            <a:pPr eaLnBrk="1" hangingPunct="1">
              <a:spcBef>
                <a:spcPct val="0"/>
              </a:spcBef>
            </a:pPr>
            <a:r>
              <a:rPr lang="en-US" altLang="en-US" dirty="0" smtClean="0"/>
              <a:t>The Eagle Scout service project coach provides guidance, coaching, and consulting to the Scout on how to successfully plan and execute a project that will fulfill requirement 5. The coach should </a:t>
            </a:r>
            <a:r>
              <a:rPr lang="en-US" altLang="en-US" i="1" u="sng" dirty="0" smtClean="0"/>
              <a:t>not</a:t>
            </a:r>
            <a:r>
              <a:rPr lang="en-US" altLang="en-US" dirty="0" smtClean="0"/>
              <a:t> become a day to day mentor. This limitation allows designated coaches to work with several Eagle Scout candidates simultaneously. </a:t>
            </a:r>
          </a:p>
          <a:p>
            <a:pPr eaLnBrk="1" hangingPunct="1">
              <a:spcBef>
                <a:spcPct val="0"/>
              </a:spcBef>
            </a:pPr>
            <a:r>
              <a:rPr lang="en-US" altLang="en-US" dirty="0" smtClean="0"/>
              <a:t> </a:t>
            </a:r>
          </a:p>
          <a:p>
            <a:pPr eaLnBrk="1" hangingPunct="1">
              <a:spcBef>
                <a:spcPct val="0"/>
              </a:spcBef>
            </a:pPr>
            <a:r>
              <a:rPr lang="en-US" altLang="en-US" dirty="0" smtClean="0"/>
              <a:t>Just as units work on a day to day basis in the rest of the advancement program, so should units provide the day to day mentoring to help Scouts through the service project process. Designated coaches, with their expertise and objective perspective, should </a:t>
            </a:r>
            <a:r>
              <a:rPr lang="en-US" altLang="en-US" i="1" dirty="0" smtClean="0"/>
              <a:t>supplement</a:t>
            </a:r>
            <a:r>
              <a:rPr lang="en-US" altLang="en-US" dirty="0" smtClean="0"/>
              <a:t> assistance from the unit. They should not </a:t>
            </a:r>
            <a:r>
              <a:rPr lang="en-US" altLang="en-US" i="1" dirty="0" smtClean="0"/>
              <a:t>supplant</a:t>
            </a:r>
            <a:r>
              <a:rPr lang="en-US" altLang="en-US" dirty="0" smtClean="0"/>
              <a:t> unit efforts.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66EA7C-2316-47FC-9177-B061386833CF}" type="slidenum">
              <a:rPr lang="en-US" altLang="en-US" smtClean="0"/>
              <a:pPr>
                <a:spcBef>
                  <a:spcPct val="0"/>
                </a:spcBef>
              </a:pPr>
              <a:t>54</a:t>
            </a:fld>
            <a:endParaRPr lang="en-US" altLang="en-US" dirty="0" smtClean="0"/>
          </a:p>
        </p:txBody>
      </p:sp>
    </p:spTree>
    <p:extLst>
      <p:ext uri="{BB962C8B-B14F-4D97-AF65-F5344CB8AC3E}">
        <p14:creationId xmlns:p14="http://schemas.microsoft.com/office/powerpoint/2010/main" val="194006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position of Life to Eagle “mentor” or "advisor" is not actually an official BSA position, but as we’ve discussed, they can provide a valuable service. In many cases, however, they are confused with the designated Eagle Scout service project coach. </a:t>
            </a:r>
          </a:p>
          <a:p>
            <a:pPr eaLnBrk="1" hangingPunct="1">
              <a:spcBef>
                <a:spcPct val="0"/>
              </a:spcBef>
            </a:pPr>
            <a:r>
              <a:rPr lang="en-US" altLang="en-US" dirty="0" smtClean="0"/>
              <a:t> </a:t>
            </a:r>
          </a:p>
          <a:p>
            <a:pPr eaLnBrk="1" hangingPunct="1">
              <a:spcBef>
                <a:spcPct val="0"/>
              </a:spcBef>
            </a:pPr>
            <a:r>
              <a:rPr lang="en-US" altLang="en-US" dirty="0" smtClean="0"/>
              <a:t>We’ve listed a few differences on this slide. Are there other differences?</a:t>
            </a:r>
          </a:p>
          <a:p>
            <a:pPr eaLnBrk="1" hangingPunct="1">
              <a:spcBef>
                <a:spcPct val="0"/>
              </a:spcBef>
            </a:pPr>
            <a:endParaRPr lang="en-US" altLang="en-US" dirty="0" smtClean="0"/>
          </a:p>
          <a:p>
            <a:pPr eaLnBrk="1" hangingPunct="1">
              <a:spcBef>
                <a:spcPct val="0"/>
              </a:spcBef>
            </a:pPr>
            <a:r>
              <a:rPr lang="en-US" altLang="en-US" dirty="0" smtClean="0"/>
              <a:t>Discuss.</a:t>
            </a:r>
          </a:p>
          <a:p>
            <a:pPr eaLnBrk="1" hangingPunct="1">
              <a:spcBef>
                <a:spcPct val="0"/>
              </a:spcBef>
            </a:pPr>
            <a:r>
              <a:rPr lang="en-US" altLang="en-US" dirty="0" smtClean="0"/>
              <a:t> </a:t>
            </a:r>
          </a:p>
          <a:p>
            <a:pPr eaLnBrk="1" hangingPunct="1">
              <a:spcBef>
                <a:spcPct val="0"/>
              </a:spcBef>
            </a:pPr>
            <a:r>
              <a:rPr lang="en-US" altLang="en-US" dirty="0" smtClean="0"/>
              <a:t>(If it doesn't come out in the discussion, explain that these individuals working together can help candidates improve their chances for successfully meeting requirement 5.)</a:t>
            </a:r>
          </a:p>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EB0FEC-284D-4B92-B9B0-59B9D6BDD376}" type="slidenum">
              <a:rPr lang="en-US" altLang="en-US" smtClean="0"/>
              <a:pPr>
                <a:spcBef>
                  <a:spcPct val="0"/>
                </a:spcBef>
              </a:pPr>
              <a:t>56</a:t>
            </a:fld>
            <a:endParaRPr lang="en-US" altLang="en-US" dirty="0" smtClean="0"/>
          </a:p>
        </p:txBody>
      </p:sp>
    </p:spTree>
    <p:extLst>
      <p:ext uri="{BB962C8B-B14F-4D97-AF65-F5344CB8AC3E}">
        <p14:creationId xmlns:p14="http://schemas.microsoft.com/office/powerpoint/2010/main" val="192085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 cannot be said too often. A project coach is the key to success in council or district efforts to guide Scouts through the service project process.</a:t>
            </a:r>
          </a:p>
          <a:p>
            <a:pPr eaLnBrk="1" hangingPunct="1">
              <a:spcBef>
                <a:spcPct val="0"/>
              </a:spcBef>
            </a:pPr>
            <a:r>
              <a:rPr lang="en-US" altLang="en-US" dirty="0" smtClean="0"/>
              <a:t> </a:t>
            </a:r>
          </a:p>
          <a:p>
            <a:pPr eaLnBrk="1" hangingPunct="1">
              <a:spcBef>
                <a:spcPct val="0"/>
              </a:spcBef>
            </a:pPr>
            <a:r>
              <a:rPr lang="en-US" altLang="en-US" dirty="0" smtClean="0"/>
              <a:t>And, yes, a coach serves as an advisor and consultant, and helps in other ways, but he does so without </a:t>
            </a:r>
            <a:r>
              <a:rPr lang="en-US" altLang="en-US" i="1" dirty="0" smtClean="0"/>
              <a:t>directing</a:t>
            </a:r>
            <a:r>
              <a:rPr lang="en-US" altLang="en-US" dirty="0" smtClean="0"/>
              <a:t> the Scout. Instead, he must use the BSA method of positive adult association, and also logic and common sense to help the candidate achieve success. (Ask for discussion on how a coach might do this.)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0E626A6-799A-47A4-97AF-9281D93831EB}" type="slidenum">
              <a:rPr lang="en-US" altLang="en-US" smtClean="0"/>
              <a:pPr>
                <a:spcBef>
                  <a:spcPct val="0"/>
                </a:spcBef>
              </a:pPr>
              <a:t>57</a:t>
            </a:fld>
            <a:endParaRPr lang="en-US" altLang="en-US" dirty="0" smtClean="0"/>
          </a:p>
        </p:txBody>
      </p:sp>
    </p:spTree>
    <p:extLst>
      <p:ext uri="{BB962C8B-B14F-4D97-AF65-F5344CB8AC3E}">
        <p14:creationId xmlns:p14="http://schemas.microsoft.com/office/powerpoint/2010/main" val="160673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Topic 9.0.2.9 of the </a:t>
            </a:r>
            <a:r>
              <a:rPr lang="en-US" altLang="en-US" i="1" dirty="0" smtClean="0"/>
              <a:t>Guide to Advancement</a:t>
            </a:r>
            <a:r>
              <a:rPr lang="en-US" altLang="en-US" dirty="0" smtClean="0"/>
              <a:t> provides information and guidance on the intended duties and responsibilities of an Eagle Scout service project coach.</a:t>
            </a:r>
          </a:p>
          <a:p>
            <a:pPr eaLnBrk="1" hangingPunct="1">
              <a:spcBef>
                <a:spcPct val="0"/>
              </a:spcBef>
            </a:pPr>
            <a:r>
              <a:rPr lang="en-US" altLang="en-US" dirty="0" smtClean="0"/>
              <a:t> </a:t>
            </a:r>
          </a:p>
          <a:p>
            <a:pPr eaLnBrk="1" hangingPunct="1">
              <a:spcBef>
                <a:spcPct val="0"/>
              </a:spcBef>
            </a:pPr>
            <a:r>
              <a:rPr lang="en-US" altLang="en-US" dirty="0" smtClean="0"/>
              <a:t>A coach's role is to support the Scout and to guide him toward making the kinds of decisions that will help him meet requirement 5. Coaches do not have the authority to dictate changes, withdraw approval previously granted by the district or council, or to take any other directive action. </a:t>
            </a:r>
          </a:p>
          <a:p>
            <a:pPr eaLnBrk="1" hangingPunct="1">
              <a:spcBef>
                <a:spcPct val="0"/>
              </a:spcBef>
            </a:pPr>
            <a:r>
              <a:rPr lang="en-US" altLang="en-US" dirty="0" smtClean="0"/>
              <a:t> </a:t>
            </a:r>
          </a:p>
          <a:p>
            <a:pPr eaLnBrk="1" hangingPunct="1">
              <a:spcBef>
                <a:spcPct val="0"/>
              </a:spcBef>
            </a:pPr>
            <a:r>
              <a:rPr lang="en-US" altLang="en-US" dirty="0" smtClean="0"/>
              <a:t>Instead, Eagle Scout service project coaches strive for a positive experience by encouraging Scouts to make wise decisions and follow logical processes as they work through the requirement. In this way we assist the Scout to become successful not just with his project, but we provide an experience that will help him throughout his life.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DF28FBB-2A9B-4B82-8152-CC1492B8C4C2}" type="slidenum">
              <a:rPr lang="en-US" altLang="en-US" smtClean="0"/>
              <a:pPr>
                <a:spcBef>
                  <a:spcPct val="0"/>
                </a:spcBef>
              </a:pPr>
              <a:t>58</a:t>
            </a:fld>
            <a:endParaRPr lang="en-US" altLang="en-US" dirty="0" smtClean="0"/>
          </a:p>
        </p:txBody>
      </p:sp>
    </p:spTree>
    <p:extLst>
      <p:ext uri="{BB962C8B-B14F-4D97-AF65-F5344CB8AC3E}">
        <p14:creationId xmlns:p14="http://schemas.microsoft.com/office/powerpoint/2010/main" val="279944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Once a Scout’s project proposal is approved, a coach should be designated immediately. Don't ask the Scout if he wants the help of a coach. He has signed that he’s read the workbook so we may assume he knows coaches are not required. If he doesn’t want one, he will tell us. The best practice is to provide the coach's name and tell the Scout to expect a call. </a:t>
            </a:r>
          </a:p>
          <a:p>
            <a:pPr eaLnBrk="1" hangingPunct="1">
              <a:spcBef>
                <a:spcPct val="0"/>
              </a:spcBef>
            </a:pPr>
            <a:r>
              <a:rPr lang="en-US" altLang="en-US" dirty="0" smtClean="0"/>
              <a:t> </a:t>
            </a:r>
          </a:p>
          <a:p>
            <a:pPr eaLnBrk="1" hangingPunct="1">
              <a:spcBef>
                <a:spcPct val="0"/>
              </a:spcBef>
            </a:pPr>
            <a:r>
              <a:rPr lang="en-US" altLang="en-US" dirty="0" smtClean="0"/>
              <a:t>The designated coach should make contact as soon as practical after the proposal is approved. Time constraints often create challenges for Scouts to complete their projects by the time they turn 18. The sooner a coach makes contact, the better.</a:t>
            </a:r>
          </a:p>
          <a:p>
            <a:pPr eaLnBrk="1" hangingPunct="1">
              <a:spcBef>
                <a:spcPct val="0"/>
              </a:spcBef>
            </a:pPr>
            <a:r>
              <a:rPr lang="en-US" altLang="en-US" dirty="0" smtClean="0"/>
              <a:t> </a:t>
            </a:r>
          </a:p>
          <a:p>
            <a:pPr eaLnBrk="1" hangingPunct="1">
              <a:spcBef>
                <a:spcPct val="0"/>
              </a:spcBef>
            </a:pPr>
            <a:r>
              <a:rPr lang="en-US" altLang="en-US" dirty="0" smtClean="0"/>
              <a:t>A coach’s work with a Scout can be through face-to-face meetings, telephone calls, e-mail, or by video conferencing, but face-to-face is preferred. Regardless the method of contact, discussions with the Scout should be relaxed, respectful, helpful, friendly, courteous, kind... Well you get the picture.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6130" indent="-275434">
              <a:spcBef>
                <a:spcPct val="30000"/>
              </a:spcBef>
              <a:defRPr sz="1200">
                <a:solidFill>
                  <a:schemeClr val="tx1"/>
                </a:solidFill>
                <a:latin typeface="Calibri" panose="020F0502020204030204" pitchFamily="34" charset="0"/>
                <a:ea typeface="MS PGothic" panose="020B0600070205080204" pitchFamily="34" charset="-128"/>
              </a:defRPr>
            </a:lvl2pPr>
            <a:lvl3pPr marL="1101738" indent="-220348">
              <a:spcBef>
                <a:spcPct val="30000"/>
              </a:spcBef>
              <a:defRPr sz="1200">
                <a:solidFill>
                  <a:schemeClr val="tx1"/>
                </a:solidFill>
                <a:latin typeface="Calibri" panose="020F0502020204030204" pitchFamily="34" charset="0"/>
                <a:ea typeface="MS PGothic" panose="020B0600070205080204" pitchFamily="34" charset="-128"/>
              </a:defRPr>
            </a:lvl3pPr>
            <a:lvl4pPr marL="1542433" indent="-220348">
              <a:spcBef>
                <a:spcPct val="30000"/>
              </a:spcBef>
              <a:defRPr sz="1200">
                <a:solidFill>
                  <a:schemeClr val="tx1"/>
                </a:solidFill>
                <a:latin typeface="Calibri" panose="020F0502020204030204" pitchFamily="34" charset="0"/>
                <a:ea typeface="MS PGothic" panose="020B0600070205080204" pitchFamily="34" charset="-128"/>
              </a:defRPr>
            </a:lvl4pPr>
            <a:lvl5pPr marL="1983128" indent="-220348">
              <a:spcBef>
                <a:spcPct val="30000"/>
              </a:spcBef>
              <a:defRPr sz="1200">
                <a:solidFill>
                  <a:schemeClr val="tx1"/>
                </a:solidFill>
                <a:latin typeface="Calibri" panose="020F0502020204030204" pitchFamily="34" charset="0"/>
                <a:ea typeface="MS PGothic" panose="020B0600070205080204" pitchFamily="34" charset="-128"/>
              </a:defRPr>
            </a:lvl5pPr>
            <a:lvl6pPr marL="242382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6451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05213"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45908" indent="-22034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191804-C876-4CFA-A7C3-B650C6F28DA4}" type="slidenum">
              <a:rPr lang="en-US" altLang="en-US" smtClean="0"/>
              <a:pPr>
                <a:spcBef>
                  <a:spcPct val="0"/>
                </a:spcBef>
              </a:pPr>
              <a:t>59</a:t>
            </a:fld>
            <a:endParaRPr lang="en-US" altLang="en-US" dirty="0" smtClean="0"/>
          </a:p>
        </p:txBody>
      </p:sp>
    </p:spTree>
    <p:extLst>
      <p:ext uri="{BB962C8B-B14F-4D97-AF65-F5344CB8AC3E}">
        <p14:creationId xmlns:p14="http://schemas.microsoft.com/office/powerpoint/2010/main" val="476133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NewGraphicStandardREV.png"/>
          <p:cNvPicPr>
            <a:picLocks noChangeAspect="1"/>
          </p:cNvPicPr>
          <p:nvPr userDrawn="1"/>
        </p:nvPicPr>
        <p:blipFill>
          <a:blip r:embed="rId2" cstate="print"/>
          <a:srcRect/>
          <a:stretch>
            <a:fillRect/>
          </a:stretch>
        </p:blipFill>
        <p:spPr bwMode="auto">
          <a:xfrm>
            <a:off x="1490663" y="2146300"/>
            <a:ext cx="1096962" cy="1222375"/>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smtClean="0"/>
            </a:lvl1pPr>
          </a:lstStyle>
          <a:p>
            <a:pPr>
              <a:defRPr/>
            </a:pPr>
            <a:fld id="{2281FECC-0F38-46EC-9525-AD1ED3EFDAC9}" type="slidenum">
              <a:rPr lang="en-US"/>
              <a:pPr>
                <a:defRPr/>
              </a:pPr>
              <a:t>‹#›</a:t>
            </a:fld>
            <a:endParaRPr lang="en-US" dirty="0"/>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80B26630-2536-4C3B-843F-93E61597E69A}" type="datetime1">
              <a:rPr lang="en-US"/>
              <a:pPr>
                <a:defRPr/>
              </a:pPr>
              <a:t>7/6/2017</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ewGraphicStandardREV.png"/>
          <p:cNvPicPr>
            <a:picLocks noChangeAspect="1"/>
          </p:cNvPicPr>
          <p:nvPr userDrawn="1"/>
        </p:nvPicPr>
        <p:blipFill>
          <a:blip r:embed="rId2" cstate="print"/>
          <a:srcRect/>
          <a:stretch>
            <a:fillRect/>
          </a:stretch>
        </p:blipFill>
        <p:spPr bwMode="auto">
          <a:xfrm>
            <a:off x="447675" y="334963"/>
            <a:ext cx="957263" cy="10683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000">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FA4928D8-E225-48CA-8BD6-AD277C56FCCD}" type="slidenum">
              <a:rPr lang="en-US"/>
              <a:pPr>
                <a:defRPr/>
              </a:pPr>
              <a:t>‹#›</a:t>
            </a:fld>
            <a:endParaRPr lang="en-US" dirty="0"/>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EC97287A-4150-4171-A580-5E5182E0F5A9}" type="datetime1">
              <a:rPr lang="en-US"/>
              <a:pPr>
                <a:defRPr/>
              </a:pPr>
              <a:t>7/6/2017</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2CB1431A-F50E-438E-8A5B-FB36319B7D9B}" type="datetime1">
              <a:rPr lang="en-US"/>
              <a:pPr>
                <a:defRPr/>
              </a:pPr>
              <a:t>7/6/2017</a:t>
            </a:fld>
            <a:endParaRPr lang="en-US" dirty="0"/>
          </a:p>
        </p:txBody>
      </p:sp>
      <p:sp>
        <p:nvSpPr>
          <p:cNvPr id="7" name="Slide Number Placeholder 6"/>
          <p:cNvSpPr>
            <a:spLocks noGrp="1"/>
          </p:cNvSpPr>
          <p:nvPr>
            <p:ph type="sldNum" sz="quarter" idx="11"/>
          </p:nvPr>
        </p:nvSpPr>
        <p:spPr/>
        <p:txBody>
          <a:bodyPr/>
          <a:lstStyle>
            <a:lvl1pPr>
              <a:defRPr smtClean="0"/>
            </a:lvl1pPr>
          </a:lstStyle>
          <a:p>
            <a:pPr>
              <a:defRPr/>
            </a:pPr>
            <a:fld id="{A6032242-A363-477E-92A5-7D677677DB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751230CC-010A-46BB-9683-4E1E520D924E}" type="datetime1">
              <a:rPr lang="en-US"/>
              <a:pPr>
                <a:defRPr/>
              </a:pPr>
              <a:t>7/6/2017</a:t>
            </a:fld>
            <a:endParaRPr lang="en-US" dirty="0"/>
          </a:p>
        </p:txBody>
      </p:sp>
      <p:sp>
        <p:nvSpPr>
          <p:cNvPr id="9" name="Slide Number Placeholder 8"/>
          <p:cNvSpPr>
            <a:spLocks noGrp="1"/>
          </p:cNvSpPr>
          <p:nvPr>
            <p:ph type="sldNum" sz="quarter" idx="11"/>
          </p:nvPr>
        </p:nvSpPr>
        <p:spPr/>
        <p:txBody>
          <a:bodyPr/>
          <a:lstStyle>
            <a:lvl1pPr>
              <a:defRPr smtClean="0"/>
            </a:lvl1pPr>
          </a:lstStyle>
          <a:p>
            <a:pPr>
              <a:defRPr/>
            </a:pPr>
            <a:fld id="{0FD1088F-4D97-4EB5-A1C8-052F86C7CD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7CD5CA5C-3712-4C84-B719-B2E4EC40FD46}" type="datetime1">
              <a:rPr lang="en-US"/>
              <a:pPr>
                <a:defRPr/>
              </a:pPr>
              <a:t>7/6/2017</a:t>
            </a:fld>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5EF421F3-2418-4A39-A443-399D23D7907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4C21215C-F0EA-4E05-88AD-4B4EE31701BE}" type="datetime1">
              <a:rPr lang="en-US"/>
              <a:pPr>
                <a:defRPr/>
              </a:pPr>
              <a:t>7/6/2017</a:t>
            </a:fld>
            <a:endParaRPr lang="en-US" dirty="0"/>
          </a:p>
        </p:txBody>
      </p:sp>
      <p:sp>
        <p:nvSpPr>
          <p:cNvPr id="3" name="Slide Number Placeholder 3"/>
          <p:cNvSpPr>
            <a:spLocks noGrp="1"/>
          </p:cNvSpPr>
          <p:nvPr>
            <p:ph type="sldNum" sz="quarter" idx="11"/>
          </p:nvPr>
        </p:nvSpPr>
        <p:spPr/>
        <p:txBody>
          <a:bodyPr/>
          <a:lstStyle>
            <a:lvl1pPr>
              <a:defRPr smtClean="0"/>
            </a:lvl1pPr>
          </a:lstStyle>
          <a:p>
            <a:pPr>
              <a:defRPr/>
            </a:pPr>
            <a:fld id="{CFB576B6-CCEA-4DEE-8138-0A9278DD00D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49085257-A21A-41F3-906C-7CDEEA3027D5}" type="datetime1">
              <a:rPr lang="en-US"/>
              <a:pPr>
                <a:defRPr/>
              </a:pPr>
              <a:t>7/6/2017</a:t>
            </a:fld>
            <a:endParaRPr lang="en-US" dirty="0"/>
          </a:p>
        </p:txBody>
      </p:sp>
      <p:sp>
        <p:nvSpPr>
          <p:cNvPr id="6" name="Slide Number Placeholder 6"/>
          <p:cNvSpPr>
            <a:spLocks noGrp="1"/>
          </p:cNvSpPr>
          <p:nvPr>
            <p:ph type="sldNum" sz="quarter" idx="11"/>
          </p:nvPr>
        </p:nvSpPr>
        <p:spPr/>
        <p:txBody>
          <a:bodyPr/>
          <a:lstStyle>
            <a:lvl1pPr>
              <a:defRPr smtClean="0"/>
            </a:lvl1pPr>
          </a:lstStyle>
          <a:p>
            <a:pPr>
              <a:defRPr/>
            </a:pPr>
            <a:fld id="{1A150F14-EAD6-4069-856E-A3A55184A6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Folio-white.png" descr="/Users/jaypointer/Desktop/Folio-white.png"/>
          <p:cNvPicPr>
            <a:picLocks noChangeAspect="1"/>
          </p:cNvPicPr>
          <p:nvPr userDrawn="1"/>
        </p:nvPicPr>
        <p:blipFill>
          <a:blip r:embed="rId9" cstate="print"/>
          <a:srcRect/>
          <a:stretch>
            <a:fillRect/>
          </a:stretch>
        </p:blipFill>
        <p:spPr bwMode="auto">
          <a:xfrm>
            <a:off x="-15875" y="5797550"/>
            <a:ext cx="9169400" cy="1060450"/>
          </a:xfrm>
          <a:prstGeom prst="rect">
            <a:avLst/>
          </a:prstGeom>
          <a:noFill/>
          <a:ln w="9525">
            <a:noFill/>
            <a:miter lim="800000"/>
            <a:headEnd/>
            <a:tailEnd/>
          </a:ln>
        </p:spPr>
      </p:pic>
      <p:sp>
        <p:nvSpPr>
          <p:cNvPr id="1027"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smtClean="0">
                <a:solidFill>
                  <a:srgbClr val="95B3D7"/>
                </a:solidFill>
                <a:latin typeface="Helvetica" pitchFamily="27" charset="0"/>
              </a:defRPr>
            </a:lvl1pPr>
          </a:lstStyle>
          <a:p>
            <a:pPr>
              <a:defRPr/>
            </a:pPr>
            <a:fld id="{AFE31BE0-EB68-44EC-B33F-1A889E00AFD6}" type="slidenum">
              <a:rPr lang="en-US"/>
              <a:pPr>
                <a:defRPr/>
              </a:pPr>
              <a:t>‹#›</a:t>
            </a:fld>
            <a:endParaRPr lang="en-US" dirty="0"/>
          </a:p>
        </p:txBody>
      </p:sp>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smtClean="0">
                <a:solidFill>
                  <a:srgbClr val="95B3D7"/>
                </a:solidFill>
                <a:latin typeface="Helvetica" pitchFamily="27" charset="0"/>
              </a:defRPr>
            </a:lvl1pPr>
          </a:lstStyle>
          <a:p>
            <a:pPr>
              <a:defRPr/>
            </a:pPr>
            <a:fld id="{3D0ABD5F-4DEC-4017-B9FB-93F851F21FBD}" type="datetime1">
              <a:rPr lang="en-US"/>
              <a:pPr>
                <a:defRPr/>
              </a:pPr>
              <a:t>7/6/2017</a:t>
            </a:fld>
            <a:endParaRPr lang="en-US" dirty="0"/>
          </a:p>
        </p:txBody>
      </p:sp>
      <p:pic>
        <p:nvPicPr>
          <p:cNvPr id="1031" name="Picture 10" descr="Prepared_For_LifeREV.png"/>
          <p:cNvPicPr>
            <a:picLocks noChangeAspect="1"/>
          </p:cNvPicPr>
          <p:nvPr userDrawn="1"/>
        </p:nvPicPr>
        <p:blipFill>
          <a:blip r:embed="rId10" cstate="print"/>
          <a:srcRect/>
          <a:stretch>
            <a:fillRect/>
          </a:stretch>
        </p:blipFill>
        <p:spPr bwMode="auto">
          <a:xfrm>
            <a:off x="6926263" y="5964238"/>
            <a:ext cx="1074737" cy="134937"/>
          </a:xfrm>
          <a:prstGeom prst="rect">
            <a:avLst/>
          </a:prstGeom>
          <a:noFill/>
          <a:ln w="9525">
            <a:noFill/>
            <a:miter lim="800000"/>
            <a:headEnd/>
            <a:tailEnd/>
          </a:ln>
        </p:spPr>
      </p:pic>
      <p:pic>
        <p:nvPicPr>
          <p:cNvPr id="1032" name="Picture 9" descr="NewGraphicStandard.png"/>
          <p:cNvPicPr>
            <a:picLocks noChangeAspect="1"/>
          </p:cNvPicPr>
          <p:nvPr userDrawn="1"/>
        </p:nvPicPr>
        <p:blipFill>
          <a:blip r:embed="rId11" cstate="print"/>
          <a:srcRect/>
          <a:stretch>
            <a:fillRect/>
          </a:stretch>
        </p:blipFill>
        <p:spPr bwMode="auto">
          <a:xfrm>
            <a:off x="123825" y="6454775"/>
            <a:ext cx="1928813" cy="328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algn="l" defTabSz="457200"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chemeClr val="bg1"/>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bg1"/>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chemeClr val="bg1"/>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chemeClr val="bg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chemeClr val="bg1"/>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noFill/>
          <a:ln>
            <a:miter lim="800000"/>
            <a:headEnd/>
            <a:tailEnd/>
          </a:ln>
        </p:spPr>
        <p:txBody>
          <a:bodyPr/>
          <a:lstStyle/>
          <a:p>
            <a:fld id="{E1BC9E8C-A339-4A31-8D1C-7CFD9F16AA6F}" type="slidenum">
              <a:rPr lang="en-US"/>
              <a:pPr/>
              <a:t>1</a:t>
            </a:fld>
            <a:endParaRPr lang="en-US" dirty="0"/>
          </a:p>
        </p:txBody>
      </p:sp>
      <p:sp>
        <p:nvSpPr>
          <p:cNvPr id="9219" name="Title 8"/>
          <p:cNvSpPr>
            <a:spLocks noGrp="1"/>
          </p:cNvSpPr>
          <p:nvPr>
            <p:ph type="title"/>
          </p:nvPr>
        </p:nvSpPr>
        <p:spPr>
          <a:xfrm>
            <a:off x="2743200" y="1651000"/>
            <a:ext cx="5394036" cy="2109788"/>
          </a:xfrm>
        </p:spPr>
        <p:txBody>
          <a:bodyPr/>
          <a:lstStyle/>
          <a:p>
            <a:pPr algn="ctr" eaLnBrk="1" hangingPunct="1"/>
            <a:r>
              <a:rPr lang="en-US" dirty="0">
                <a:latin typeface="Helvetica" pitchFamily="27" charset="0"/>
                <a:ea typeface="ヒラギノ角ゴ Pro W3" charset="-128"/>
              </a:rPr>
              <a:t>Life to Eagle Seminar</a:t>
            </a:r>
            <a:br>
              <a:rPr lang="en-US" dirty="0">
                <a:latin typeface="Helvetica" pitchFamily="27" charset="0"/>
                <a:ea typeface="ヒラギノ角ゴ Pro W3" charset="-128"/>
              </a:rPr>
            </a:br>
            <a:r>
              <a:rPr lang="en-US" sz="2000" dirty="0">
                <a:latin typeface="Helvetica" pitchFamily="27" charset="0"/>
                <a:ea typeface="ヒラギノ角ゴ Pro W3" charset="-128"/>
              </a:rPr>
              <a:t>Golden Eagle District </a:t>
            </a:r>
            <a:br>
              <a:rPr lang="en-US" sz="2000" dirty="0">
                <a:latin typeface="Helvetica" pitchFamily="27" charset="0"/>
                <a:ea typeface="ヒラギノ角ゴ Pro W3" charset="-128"/>
              </a:rPr>
            </a:br>
            <a:r>
              <a:rPr lang="en-US" sz="2000" dirty="0">
                <a:latin typeface="Helvetica" pitchFamily="27" charset="0"/>
                <a:ea typeface="ヒラギノ角ゴ Pro W3" charset="-128"/>
              </a:rPr>
              <a:t>Greater Los Angeles Area Council</a:t>
            </a:r>
          </a:p>
        </p:txBody>
      </p:sp>
      <p:sp>
        <p:nvSpPr>
          <p:cNvPr id="4" name="Title 8"/>
          <p:cNvSpPr txBox="1">
            <a:spLocks/>
          </p:cNvSpPr>
          <p:nvPr/>
        </p:nvSpPr>
        <p:spPr bwMode="auto">
          <a:xfrm>
            <a:off x="2743200" y="4849091"/>
            <a:ext cx="5394036" cy="48952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www.goldeneagledistrict.org</a:t>
            </a:r>
          </a:p>
        </p:txBody>
      </p:sp>
      <p:sp>
        <p:nvSpPr>
          <p:cNvPr id="2" name="Rectangle 1"/>
          <p:cNvSpPr/>
          <p:nvPr/>
        </p:nvSpPr>
        <p:spPr>
          <a:xfrm>
            <a:off x="3154218" y="3881426"/>
            <a:ext cx="4572000" cy="369332"/>
          </a:xfrm>
          <a:prstGeom prst="rect">
            <a:avLst/>
          </a:prstGeom>
        </p:spPr>
        <p:txBody>
          <a:bodyPr>
            <a:spAutoFit/>
          </a:bodyPr>
          <a:lstStyle/>
          <a:p>
            <a:pPr algn="ctr"/>
            <a:r>
              <a:rPr lang="en-US" b="1" dirty="0">
                <a:solidFill>
                  <a:schemeClr val="bg1"/>
                </a:solidFill>
                <a:effectLst>
                  <a:outerShdw blurRad="38100" dist="38100" dir="2700000" algn="tl">
                    <a:srgbClr val="000000">
                      <a:alpha val="43137"/>
                    </a:srgbClr>
                  </a:outerShdw>
                </a:effectLst>
                <a:latin typeface="Helvetica" pitchFamily="27" charset="0"/>
              </a:rPr>
              <a:t>July 8, 2017</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Requirements</a:t>
            </a:r>
          </a:p>
        </p:txBody>
      </p:sp>
      <p:sp>
        <p:nvSpPr>
          <p:cNvPr id="10243" name="Content Placeholder 2"/>
          <p:cNvSpPr>
            <a:spLocks noGrp="1"/>
          </p:cNvSpPr>
          <p:nvPr>
            <p:ph idx="1"/>
          </p:nvPr>
        </p:nvSpPr>
        <p:spPr/>
        <p:txBody>
          <a:bodyPr/>
          <a:lstStyle/>
          <a:p>
            <a:pPr marL="457200" indent="-457200" defTabSz="409575">
              <a:lnSpc>
                <a:spcPct val="90000"/>
              </a:lnSpc>
              <a:spcBef>
                <a:spcPct val="0"/>
              </a:spcBef>
              <a:spcAft>
                <a:spcPct val="25000"/>
              </a:spcAft>
              <a:buSzPct val="70000"/>
              <a:buFont typeface="+mj-lt"/>
              <a:buAutoNum type="arabicPeriod"/>
              <a:tabLst>
                <a:tab pos="4802188" algn="l"/>
              </a:tabLst>
            </a:pPr>
            <a:r>
              <a:rPr lang="en-US" dirty="0"/>
              <a:t>Active as Life Scout * 	6 month minimum</a:t>
            </a:r>
          </a:p>
          <a:p>
            <a:pPr marL="457200" indent="-457200" defTabSz="409575">
              <a:lnSpc>
                <a:spcPct val="90000"/>
              </a:lnSpc>
              <a:spcBef>
                <a:spcPct val="0"/>
              </a:spcBef>
              <a:spcAft>
                <a:spcPct val="25000"/>
              </a:spcAft>
              <a:buSzPct val="70000"/>
              <a:buFont typeface="+mj-lt"/>
              <a:buAutoNum type="arabicPeriod"/>
            </a:pPr>
            <a:r>
              <a:rPr lang="en-US" dirty="0"/>
              <a:t>Scout Spirit (Oath and Law) *</a:t>
            </a:r>
            <a:br>
              <a:rPr lang="en-US" dirty="0"/>
            </a:br>
            <a:r>
              <a:rPr lang="en-US" dirty="0"/>
              <a:t>and Duty to God.</a:t>
            </a:r>
          </a:p>
          <a:p>
            <a:pPr marL="457200" indent="-457200" defTabSz="409575">
              <a:lnSpc>
                <a:spcPct val="90000"/>
              </a:lnSpc>
              <a:spcBef>
                <a:spcPct val="0"/>
              </a:spcBef>
              <a:spcAft>
                <a:spcPct val="25000"/>
              </a:spcAft>
              <a:buSzPct val="70000"/>
              <a:buFont typeface="+mj-lt"/>
              <a:buAutoNum type="arabicPeriod"/>
              <a:tabLst>
                <a:tab pos="4802188" algn="l"/>
              </a:tabLst>
            </a:pPr>
            <a:r>
              <a:rPr lang="en-US" dirty="0"/>
              <a:t>Merit Badges *	21 minimum</a:t>
            </a:r>
          </a:p>
          <a:p>
            <a:pPr marL="457200" indent="-457200" defTabSz="409575">
              <a:lnSpc>
                <a:spcPct val="90000"/>
              </a:lnSpc>
              <a:spcBef>
                <a:spcPct val="0"/>
              </a:spcBef>
              <a:spcAft>
                <a:spcPct val="25000"/>
              </a:spcAft>
              <a:buSzPct val="70000"/>
              <a:buFont typeface="+mj-lt"/>
              <a:buAutoNum type="arabicPeriod"/>
              <a:tabLst>
                <a:tab pos="4802188" algn="l"/>
              </a:tabLst>
            </a:pPr>
            <a:r>
              <a:rPr lang="en-US" dirty="0"/>
              <a:t>Leadership Position * 	6 month </a:t>
            </a:r>
            <a:r>
              <a:rPr lang="en-US" b="1" u="sng" dirty="0"/>
              <a:t>active</a:t>
            </a:r>
          </a:p>
          <a:p>
            <a:pPr marL="457200" indent="-457200" defTabSz="409575">
              <a:lnSpc>
                <a:spcPct val="90000"/>
              </a:lnSpc>
              <a:spcBef>
                <a:spcPct val="0"/>
              </a:spcBef>
              <a:spcAft>
                <a:spcPct val="25000"/>
              </a:spcAft>
              <a:buSzPct val="70000"/>
              <a:buFont typeface="+mj-lt"/>
              <a:buAutoNum type="arabicPeriod"/>
            </a:pPr>
            <a:r>
              <a:rPr lang="en-US" dirty="0"/>
              <a:t>Eagle Scout Service Project *</a:t>
            </a:r>
          </a:p>
          <a:p>
            <a:pPr marL="457200" indent="-457200" defTabSz="409575">
              <a:lnSpc>
                <a:spcPct val="90000"/>
              </a:lnSpc>
              <a:spcBef>
                <a:spcPct val="0"/>
              </a:spcBef>
              <a:spcAft>
                <a:spcPct val="25000"/>
              </a:spcAft>
              <a:buSzPct val="70000"/>
              <a:buFont typeface="+mj-lt"/>
              <a:buAutoNum type="arabicPeriod"/>
            </a:pPr>
            <a:r>
              <a:rPr lang="en-US" dirty="0"/>
              <a:t>Scoutmaster Conference *</a:t>
            </a:r>
          </a:p>
          <a:p>
            <a:pPr marL="457200" indent="-457200" defTabSz="409575">
              <a:lnSpc>
                <a:spcPct val="90000"/>
              </a:lnSpc>
              <a:spcBef>
                <a:spcPct val="0"/>
              </a:spcBef>
              <a:spcAft>
                <a:spcPct val="25000"/>
              </a:spcAft>
              <a:buSzPct val="70000"/>
              <a:buFont typeface="+mj-lt"/>
              <a:buAutoNum type="arabicPeriod"/>
            </a:pPr>
            <a:r>
              <a:rPr lang="en-US" dirty="0"/>
              <a:t>Complete Eagle Board of Review</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10</a:t>
            </a:fld>
            <a:endParaRPr lang="en-US" dirty="0"/>
          </a:p>
        </p:txBody>
      </p:sp>
      <p:sp>
        <p:nvSpPr>
          <p:cNvPr id="5" name="Rectangle 4"/>
          <p:cNvSpPr>
            <a:spLocks noChangeArrowheads="1"/>
          </p:cNvSpPr>
          <p:nvPr/>
        </p:nvSpPr>
        <p:spPr bwMode="auto">
          <a:xfrm>
            <a:off x="509588" y="5364163"/>
            <a:ext cx="8124825" cy="762000"/>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defTabSz="409575"/>
            <a:r>
              <a:rPr lang="en-US" sz="2000" b="1" i="1" dirty="0">
                <a:solidFill>
                  <a:schemeClr val="bg1"/>
                </a:solidFill>
                <a:latin typeface="Arial" pitchFamily="34" charset="0"/>
              </a:rPr>
              <a:t> * All requirements, except Board of Review, must be completed before 18th birthday!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AutoNum type="arabicPeriod"/>
            </a:pPr>
            <a:r>
              <a:rPr lang="en-US" dirty="0">
                <a:latin typeface="Helvetica" pitchFamily="27" charset="0"/>
                <a:ea typeface="ヒラギノ角ゴ Pro W3" charset="-128"/>
              </a:rPr>
              <a:t>Be active in your troop, team, crew, or ship for a period of at least six months after you have achieved the rank of Life Scout.</a:t>
            </a:r>
          </a:p>
          <a:p>
            <a:pPr marL="457200" indent="-457200" eaLnBrk="1" hangingPunct="1">
              <a:buAutoNum type="arabicPeriod"/>
            </a:pPr>
            <a:endParaRPr lang="en-US" dirty="0">
              <a:latin typeface="Helvetica" pitchFamily="27" charset="0"/>
              <a:ea typeface="ヒラギノ角ゴ Pro W3" charset="-128"/>
            </a:endParaRPr>
          </a:p>
          <a:p>
            <a:pPr marL="0" indent="0" eaLnBrk="1" hangingPunct="1">
              <a:buNone/>
            </a:pPr>
            <a:endParaRPr lang="en-US" dirty="0">
              <a:latin typeface="Helvetica" pitchFamily="27" charset="0"/>
              <a:ea typeface="ヒラギノ角ゴ Pro W3" charset="-128"/>
            </a:endParaRP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11</a:t>
            </a:fld>
            <a:endParaRPr lang="en-US" dirty="0"/>
          </a:p>
        </p:txBody>
      </p:sp>
      <p:sp>
        <p:nvSpPr>
          <p:cNvPr id="6" name="Rectangle 5"/>
          <p:cNvSpPr>
            <a:spLocks noChangeArrowheads="1"/>
          </p:cNvSpPr>
          <p:nvPr/>
        </p:nvSpPr>
        <p:spPr bwMode="auto">
          <a:xfrm>
            <a:off x="509588" y="5467752"/>
            <a:ext cx="8124825" cy="762000"/>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defTabSz="409575"/>
            <a:r>
              <a:rPr lang="en-US" sz="2000" b="1" i="1" dirty="0">
                <a:solidFill>
                  <a:schemeClr val="bg1"/>
                </a:solidFill>
                <a:latin typeface="Arial" pitchFamily="34" charset="0"/>
                <a:cs typeface="Arial" pitchFamily="34" charset="0"/>
              </a:rPr>
              <a:t>It is appropriate for units to set reasonable expectations; or if not, a lesser level of activity is explained.</a:t>
            </a:r>
          </a:p>
          <a:p>
            <a:pPr algn="ctr" defTabSz="409575"/>
            <a:endParaRPr lang="en-US" sz="2000" b="1" i="1" dirty="0">
              <a:solidFill>
                <a:schemeClr val="bg1"/>
              </a:solidFill>
              <a:latin typeface="Arial" pitchFamily="34" charset="0"/>
              <a:cs typeface="Arial" pitchFamily="34" charset="0"/>
            </a:endParaRPr>
          </a:p>
        </p:txBody>
      </p:sp>
      <p:sp>
        <p:nvSpPr>
          <p:cNvPr id="7" name="Rectangle 6"/>
          <p:cNvSpPr/>
          <p:nvPr/>
        </p:nvSpPr>
        <p:spPr>
          <a:xfrm>
            <a:off x="703224" y="2709019"/>
            <a:ext cx="8075672" cy="286232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BSA Guide to Advancement 2017 4.2.3.1 Active Participation </a:t>
            </a:r>
          </a:p>
          <a:p>
            <a:pPr defTabSz="820738"/>
            <a:r>
              <a:rPr lang="en-US" b="1" i="1" u="sng" dirty="0" smtClean="0">
                <a:solidFill>
                  <a:schemeClr val="bg1"/>
                </a:solidFill>
                <a:effectLst>
                  <a:outerShdw blurRad="38100" dist="38100" dir="2700000" algn="tl">
                    <a:srgbClr val="000000">
                      <a:alpha val="43137"/>
                    </a:srgbClr>
                  </a:outerShdw>
                </a:effectLst>
                <a:latin typeface="Arial" pitchFamily="34" charset="0"/>
              </a:rPr>
              <a:t>Three sequential tests used to determine where Active requirement has </a:t>
            </a:r>
          </a:p>
          <a:p>
            <a:pPr defTabSz="820738"/>
            <a:r>
              <a:rPr lang="en-US" b="1" i="1" u="sng" dirty="0" smtClean="0">
                <a:solidFill>
                  <a:schemeClr val="bg1"/>
                </a:solidFill>
                <a:effectLst>
                  <a:outerShdw blurRad="38100" dist="38100" dir="2700000" algn="tl">
                    <a:srgbClr val="000000">
                      <a:alpha val="43137"/>
                    </a:srgbClr>
                  </a:outerShdw>
                </a:effectLst>
                <a:latin typeface="Arial" pitchFamily="34" charset="0"/>
              </a:rPr>
              <a:t>been met.   The first and second are required, along with the third or</a:t>
            </a:r>
          </a:p>
          <a:p>
            <a:pPr defTabSz="820738"/>
            <a:r>
              <a:rPr lang="en-US" b="1" i="1" u="sng" dirty="0" smtClean="0">
                <a:solidFill>
                  <a:schemeClr val="bg1"/>
                </a:solidFill>
                <a:effectLst>
                  <a:outerShdw blurRad="38100" dist="38100" dir="2700000" algn="tl">
                    <a:srgbClr val="000000">
                      <a:alpha val="43137"/>
                    </a:srgbClr>
                  </a:outerShdw>
                </a:effectLst>
                <a:latin typeface="Arial" pitchFamily="34" charset="0"/>
              </a:rPr>
              <a:t> its alternative.</a:t>
            </a:r>
            <a:endParaRPr lang="en-US" b="1" i="1" u="sng" dirty="0">
              <a:solidFill>
                <a:schemeClr val="bg1"/>
              </a:solidFill>
              <a:effectLst>
                <a:outerShdw blurRad="38100" dist="38100" dir="2700000" algn="tl">
                  <a:srgbClr val="000000">
                    <a:alpha val="43137"/>
                  </a:srgbClr>
                </a:outerShdw>
              </a:effectLst>
              <a:latin typeface="Arial" pitchFamily="34" charset="0"/>
            </a:endParaRPr>
          </a:p>
          <a:p>
            <a:pPr defTabSz="820738"/>
            <a:endParaRPr lang="en-US" b="1" u="sng" dirty="0" smtClean="0">
              <a:solidFill>
                <a:schemeClr val="bg1"/>
              </a:solidFill>
              <a:effectLst>
                <a:outerShdw blurRad="38100" dist="38100" dir="2700000" algn="tl">
                  <a:srgbClr val="000000">
                    <a:alpha val="43137"/>
                  </a:srgbClr>
                </a:outerShdw>
              </a:effectLst>
              <a:latin typeface="Arial" pitchFamily="34" charset="0"/>
            </a:endParaRPr>
          </a:p>
          <a:p>
            <a:pPr defTabSz="820738"/>
            <a:r>
              <a:rPr lang="en-US" b="1" u="sng" dirty="0" smtClean="0">
                <a:solidFill>
                  <a:schemeClr val="bg1"/>
                </a:solidFill>
                <a:effectLst>
                  <a:outerShdw blurRad="38100" dist="38100" dir="2700000" algn="tl">
                    <a:srgbClr val="000000">
                      <a:alpha val="43137"/>
                    </a:srgbClr>
                  </a:outerShdw>
                </a:effectLst>
                <a:latin typeface="Arial" pitchFamily="34" charset="0"/>
              </a:rPr>
              <a:t>Three tests</a:t>
            </a:r>
            <a:endParaRPr lang="en-US" b="1" u="sng" dirty="0">
              <a:solidFill>
                <a:schemeClr val="bg1"/>
              </a:solidFill>
              <a:effectLst>
                <a:outerShdw blurRad="38100" dist="38100" dir="2700000" algn="tl">
                  <a:srgbClr val="000000">
                    <a:alpha val="43137"/>
                  </a:srgbClr>
                </a:outerShdw>
              </a:effectLst>
              <a:latin typeface="Arial" pitchFamily="34" charset="0"/>
            </a:endParaRPr>
          </a:p>
          <a:p>
            <a:pPr marL="400050" indent="-457200">
              <a:buFont typeface="+mj-lt"/>
              <a:buAutoNum type="arabicPeriod"/>
            </a:pPr>
            <a:r>
              <a:rPr lang="en-US" b="1" dirty="0">
                <a:solidFill>
                  <a:schemeClr val="bg1"/>
                </a:solidFill>
                <a:effectLst>
                  <a:outerShdw blurRad="38100" dist="38100" dir="2700000" algn="tl">
                    <a:srgbClr val="000000">
                      <a:alpha val="43137"/>
                    </a:srgbClr>
                  </a:outerShdw>
                </a:effectLst>
              </a:rPr>
              <a:t>The Scout is registered.</a:t>
            </a:r>
          </a:p>
          <a:p>
            <a:pPr marL="400050" indent="-457200">
              <a:buFont typeface="+mj-lt"/>
              <a:buAutoNum type="arabicPeriod"/>
            </a:pPr>
            <a:r>
              <a:rPr lang="en-US" b="1" dirty="0">
                <a:solidFill>
                  <a:schemeClr val="bg1"/>
                </a:solidFill>
                <a:effectLst>
                  <a:outerShdw blurRad="38100" dist="38100" dir="2700000" algn="tl">
                    <a:srgbClr val="000000">
                      <a:alpha val="43137"/>
                    </a:srgbClr>
                  </a:outerShdw>
                </a:effectLst>
              </a:rPr>
              <a:t>The Scout is in good standing. </a:t>
            </a:r>
          </a:p>
          <a:p>
            <a:pPr marL="400050" indent="-457200">
              <a:buFont typeface="+mj-lt"/>
              <a:buAutoNum type="arabicPeriod"/>
            </a:pPr>
            <a:r>
              <a:rPr lang="en-US" b="1" dirty="0" smtClean="0">
                <a:solidFill>
                  <a:schemeClr val="bg1"/>
                </a:solidFill>
                <a:effectLst>
                  <a:outerShdw blurRad="38100" dist="38100" dir="2700000" algn="tl">
                    <a:srgbClr val="000000">
                      <a:alpha val="43137"/>
                    </a:srgbClr>
                  </a:outerShdw>
                </a:effectLst>
              </a:rPr>
              <a:t>The Scout meets the unit’s </a:t>
            </a:r>
            <a:r>
              <a:rPr lang="en-US" b="1" u="sng" dirty="0" smtClean="0">
                <a:solidFill>
                  <a:schemeClr val="bg1"/>
                </a:solidFill>
                <a:effectLst>
                  <a:outerShdw blurRad="38100" dist="38100" dir="2700000" algn="tl">
                    <a:srgbClr val="000000">
                      <a:alpha val="43137"/>
                    </a:srgbClr>
                  </a:outerShdw>
                </a:effectLst>
              </a:rPr>
              <a:t>reasonable</a:t>
            </a:r>
            <a:r>
              <a:rPr lang="en-US" b="1" dirty="0" smtClean="0">
                <a:solidFill>
                  <a:schemeClr val="bg1"/>
                </a:solidFill>
                <a:effectLst>
                  <a:outerShdw blurRad="38100" dist="38100" dir="2700000" algn="tl">
                    <a:srgbClr val="000000">
                      <a:alpha val="43137"/>
                    </a:srgbClr>
                  </a:outerShdw>
                </a:effectLst>
              </a:rPr>
              <a:t> expectations, or if not, </a:t>
            </a:r>
          </a:p>
          <a:p>
            <a:r>
              <a:rPr lang="en-US" b="1" dirty="0" smtClean="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a lesser level of activity is explained. </a:t>
            </a:r>
            <a:endParaRPr lang="en-US" b="1" u="sng" dirty="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 The Scouts is registered </a:t>
            </a:r>
            <a:br>
              <a:rPr lang="en-US" dirty="0" smtClean="0"/>
            </a:b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effectLst/>
              </a:rPr>
              <a:t>The </a:t>
            </a:r>
            <a:r>
              <a:rPr lang="en-US" dirty="0">
                <a:effectLst/>
              </a:rPr>
              <a:t>Scout is registered. </a:t>
            </a:r>
            <a:endParaRPr lang="en-US" dirty="0" smtClean="0">
              <a:effectLst/>
            </a:endParaRPr>
          </a:p>
          <a:p>
            <a:pPr marL="0" indent="0">
              <a:buNone/>
            </a:pPr>
            <a:r>
              <a:rPr lang="en-US" dirty="0" smtClean="0">
                <a:effectLst/>
              </a:rPr>
              <a:t>The </a:t>
            </a:r>
            <a:r>
              <a:rPr lang="en-US" dirty="0">
                <a:effectLst/>
              </a:rPr>
              <a:t>youth is registered </a:t>
            </a:r>
            <a:r>
              <a:rPr lang="en-US" dirty="0" smtClean="0">
                <a:effectLst/>
              </a:rPr>
              <a:t>in his </a:t>
            </a:r>
            <a:r>
              <a:rPr lang="en-US" dirty="0">
                <a:effectLst/>
              </a:rPr>
              <a:t>unit for at least the time period indicated in </a:t>
            </a:r>
            <a:r>
              <a:rPr lang="en-US" dirty="0" smtClean="0">
                <a:effectLst/>
              </a:rPr>
              <a:t>the requirement</a:t>
            </a:r>
            <a:r>
              <a:rPr lang="en-US" dirty="0">
                <a:effectLst/>
              </a:rPr>
              <a:t>, and he has indicated in some way,</a:t>
            </a:r>
          </a:p>
          <a:p>
            <a:pPr marL="0" indent="0">
              <a:buNone/>
            </a:pPr>
            <a:r>
              <a:rPr lang="en-US" dirty="0">
                <a:effectLst/>
              </a:rPr>
              <a:t>through word or action, that he considers </a:t>
            </a:r>
            <a:r>
              <a:rPr lang="en-US" dirty="0" smtClean="0">
                <a:effectLst/>
              </a:rPr>
              <a:t>himself a </a:t>
            </a:r>
            <a:r>
              <a:rPr lang="en-US" dirty="0">
                <a:effectLst/>
              </a:rPr>
              <a:t>member. </a:t>
            </a:r>
            <a:endParaRPr lang="en-US" dirty="0" smtClean="0">
              <a:effectLst/>
            </a:endParaRPr>
          </a:p>
          <a:p>
            <a:pPr marL="0" indent="0">
              <a:buNone/>
            </a:pPr>
            <a:endParaRPr lang="en-US" dirty="0" smtClean="0">
              <a:effectLst/>
            </a:endParaRPr>
          </a:p>
          <a:p>
            <a:pPr marL="0" indent="0">
              <a:buNone/>
            </a:pPr>
            <a:r>
              <a:rPr lang="en-US" dirty="0" smtClean="0">
                <a:effectLst/>
              </a:rPr>
              <a:t>If </a:t>
            </a:r>
            <a:r>
              <a:rPr lang="en-US" dirty="0">
                <a:effectLst/>
              </a:rPr>
              <a:t>a boy was supposed to have </a:t>
            </a:r>
            <a:r>
              <a:rPr lang="en-US" dirty="0" smtClean="0">
                <a:effectLst/>
              </a:rPr>
              <a:t>been registered</a:t>
            </a:r>
            <a:r>
              <a:rPr lang="en-US" dirty="0">
                <a:effectLst/>
              </a:rPr>
              <a:t>, but for whatever reason was not, </a:t>
            </a:r>
            <a:r>
              <a:rPr lang="en-US" dirty="0" smtClean="0">
                <a:effectLst/>
              </a:rPr>
              <a:t>discuss with </a:t>
            </a:r>
            <a:r>
              <a:rPr lang="en-US" dirty="0">
                <a:effectLst/>
              </a:rPr>
              <a:t>the local council registrar the possibility </a:t>
            </a:r>
            <a:r>
              <a:rPr lang="en-US" dirty="0" smtClean="0">
                <a:effectLst/>
              </a:rPr>
              <a:t>of back-registering </a:t>
            </a:r>
            <a:r>
              <a:rPr lang="en-US" dirty="0">
                <a:effectLst/>
              </a:rPr>
              <a:t>him.</a:t>
            </a: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12</a:t>
            </a:fld>
            <a:endParaRPr lang="en-US" dirty="0"/>
          </a:p>
        </p:txBody>
      </p:sp>
    </p:spTree>
    <p:extLst>
      <p:ext uri="{BB962C8B-B14F-4D97-AF65-F5344CB8AC3E}">
        <p14:creationId xmlns:p14="http://schemas.microsoft.com/office/powerpoint/2010/main" val="2558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2 - </a:t>
            </a:r>
            <a:r>
              <a:rPr lang="en-US" dirty="0">
                <a:effectLst/>
              </a:rPr>
              <a:t>The Scout is in good standing. </a:t>
            </a:r>
            <a:endParaRPr lang="en-US" dirty="0"/>
          </a:p>
        </p:txBody>
      </p:sp>
      <p:sp>
        <p:nvSpPr>
          <p:cNvPr id="3" name="Content Placeholder 2"/>
          <p:cNvSpPr>
            <a:spLocks noGrp="1"/>
          </p:cNvSpPr>
          <p:nvPr>
            <p:ph idx="1"/>
          </p:nvPr>
        </p:nvSpPr>
        <p:spPr/>
        <p:txBody>
          <a:bodyPr/>
          <a:lstStyle/>
          <a:p>
            <a:pPr marL="0" indent="0">
              <a:buNone/>
            </a:pPr>
            <a:r>
              <a:rPr lang="en-US" sz="2800" dirty="0" smtClean="0"/>
              <a:t>A </a:t>
            </a:r>
            <a:r>
              <a:rPr lang="en-US" sz="2800" dirty="0"/>
              <a:t>Scout is </a:t>
            </a:r>
            <a:r>
              <a:rPr lang="en-US" sz="2800" dirty="0" smtClean="0"/>
              <a:t>considered in </a:t>
            </a:r>
            <a:r>
              <a:rPr lang="en-US" sz="2800" dirty="0"/>
              <a:t>“good standing” with his unit as </a:t>
            </a:r>
            <a:r>
              <a:rPr lang="en-US" sz="2800" dirty="0" smtClean="0"/>
              <a:t>long as </a:t>
            </a:r>
            <a:r>
              <a:rPr lang="en-US" sz="2800" dirty="0"/>
              <a:t>he </a:t>
            </a:r>
            <a:r>
              <a:rPr lang="en-US" sz="2800" dirty="0" smtClean="0"/>
              <a:t>has not </a:t>
            </a:r>
            <a:r>
              <a:rPr lang="en-US" sz="2800" dirty="0"/>
              <a:t>been dismissed for disciplinary reasons. </a:t>
            </a:r>
            <a:endParaRPr lang="en-US" sz="2800" dirty="0" smtClean="0"/>
          </a:p>
          <a:p>
            <a:pPr marL="0" indent="0">
              <a:buNone/>
            </a:pPr>
            <a:endParaRPr lang="en-US" sz="2800" dirty="0"/>
          </a:p>
          <a:p>
            <a:pPr marL="0" indent="0">
              <a:buNone/>
            </a:pPr>
            <a:r>
              <a:rPr lang="en-US" sz="2800" dirty="0" smtClean="0"/>
              <a:t>He must also </a:t>
            </a:r>
            <a:r>
              <a:rPr lang="en-US" sz="2800" dirty="0"/>
              <a:t>be in good standing with the local council </a:t>
            </a:r>
            <a:r>
              <a:rPr lang="en-US" sz="2800" dirty="0" smtClean="0"/>
              <a:t>and the </a:t>
            </a:r>
            <a:r>
              <a:rPr lang="en-US" sz="2800" dirty="0"/>
              <a:t>Boy </a:t>
            </a:r>
            <a:r>
              <a:rPr lang="en-US" sz="2800" dirty="0" smtClean="0"/>
              <a:t>Scouts </a:t>
            </a:r>
            <a:r>
              <a:rPr lang="en-US" sz="2800" dirty="0"/>
              <a:t>of America. (In the rare case he </a:t>
            </a:r>
            <a:r>
              <a:rPr lang="en-US" sz="2800" dirty="0" smtClean="0"/>
              <a:t>is not</a:t>
            </a:r>
            <a:r>
              <a:rPr lang="en-US" sz="2800" dirty="0"/>
              <a:t>, communications  </a:t>
            </a:r>
            <a:r>
              <a:rPr lang="en-US" sz="2800" dirty="0" smtClean="0"/>
              <a:t>will </a:t>
            </a:r>
            <a:r>
              <a:rPr lang="en-US" sz="2800" dirty="0"/>
              <a:t>have been delivered.)</a:t>
            </a: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13</a:t>
            </a:fld>
            <a:endParaRPr lang="en-US" dirty="0"/>
          </a:p>
        </p:txBody>
      </p:sp>
    </p:spTree>
    <p:extLst>
      <p:ext uri="{BB962C8B-B14F-4D97-AF65-F5344CB8AC3E}">
        <p14:creationId xmlns:p14="http://schemas.microsoft.com/office/powerpoint/2010/main" val="2738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3" y="457200"/>
            <a:ext cx="7043737" cy="1143000"/>
          </a:xfrm>
        </p:spPr>
        <p:txBody>
          <a:bodyPr/>
          <a:lstStyle/>
          <a:p>
            <a:r>
              <a:rPr lang="en-US" sz="2400" dirty="0"/>
              <a:t>Test </a:t>
            </a:r>
            <a:r>
              <a:rPr lang="en-US" sz="2400" dirty="0" smtClean="0"/>
              <a:t>3- </a:t>
            </a:r>
            <a:r>
              <a:rPr lang="en-US" sz="2400" dirty="0"/>
              <a:t>The Scout meets the unit’s </a:t>
            </a:r>
            <a:r>
              <a:rPr lang="en-US" sz="2400" u="sng" dirty="0"/>
              <a:t>reasonable</a:t>
            </a:r>
            <a:r>
              <a:rPr lang="en-US" sz="2400" dirty="0"/>
              <a:t> expectations, or if not, </a:t>
            </a:r>
            <a:r>
              <a:rPr lang="en-US" sz="2400" dirty="0" smtClean="0"/>
              <a:t>a </a:t>
            </a:r>
            <a:r>
              <a:rPr lang="en-US" sz="2400" dirty="0"/>
              <a:t>lesser level of activity is explained. </a:t>
            </a:r>
            <a:r>
              <a:rPr lang="en-US" sz="2000" u="sng" dirty="0">
                <a:latin typeface="Arial" pitchFamily="34" charset="0"/>
              </a:rPr>
              <a:t/>
            </a:r>
            <a:br>
              <a:rPr lang="en-US" sz="2000" u="sng" dirty="0">
                <a:latin typeface="Arial" pitchFamily="34" charset="0"/>
              </a:rPr>
            </a:br>
            <a:endParaRPr lang="en-US" sz="2000" dirty="0"/>
          </a:p>
        </p:txBody>
      </p:sp>
      <p:sp>
        <p:nvSpPr>
          <p:cNvPr id="3" name="Content Placeholder 2"/>
          <p:cNvSpPr>
            <a:spLocks noGrp="1"/>
          </p:cNvSpPr>
          <p:nvPr>
            <p:ph idx="1"/>
          </p:nvPr>
        </p:nvSpPr>
        <p:spPr/>
        <p:txBody>
          <a:bodyPr/>
          <a:lstStyle/>
          <a:p>
            <a:pPr marL="0" indent="0">
              <a:buNone/>
            </a:pPr>
            <a:endParaRPr lang="en-US" dirty="0" smtClean="0">
              <a:effectLst/>
            </a:endParaRPr>
          </a:p>
          <a:p>
            <a:pPr marL="0" indent="0">
              <a:buNone/>
            </a:pPr>
            <a:r>
              <a:rPr lang="en-US" dirty="0">
                <a:effectLst/>
              </a:rPr>
              <a:t>If, for the time period required, a Scout or qualifying</a:t>
            </a:r>
          </a:p>
          <a:p>
            <a:pPr marL="0" indent="0">
              <a:buNone/>
            </a:pPr>
            <a:r>
              <a:rPr lang="en-US" dirty="0" smtClean="0">
                <a:effectLst/>
              </a:rPr>
              <a:t>meets </a:t>
            </a:r>
            <a:r>
              <a:rPr lang="en-US" dirty="0">
                <a:effectLst/>
              </a:rPr>
              <a:t>those aspects of </a:t>
            </a:r>
            <a:r>
              <a:rPr lang="en-US" dirty="0" smtClean="0">
                <a:effectLst/>
              </a:rPr>
              <a:t>his Unit’s </a:t>
            </a:r>
            <a:r>
              <a:rPr lang="en-US" dirty="0">
                <a:effectLst/>
              </a:rPr>
              <a:t>pre-established expectations that refer to a </a:t>
            </a:r>
            <a:r>
              <a:rPr lang="en-US" dirty="0" smtClean="0">
                <a:effectLst/>
              </a:rPr>
              <a:t>level of </a:t>
            </a:r>
            <a:r>
              <a:rPr lang="en-US" dirty="0">
                <a:effectLst/>
              </a:rPr>
              <a:t>activity, then he is considered active and the</a:t>
            </a:r>
          </a:p>
          <a:p>
            <a:pPr marL="0" indent="0">
              <a:buNone/>
            </a:pPr>
            <a:r>
              <a:rPr lang="en-US" dirty="0">
                <a:effectLst/>
              </a:rPr>
              <a:t>requirement is met. </a:t>
            </a:r>
            <a:endParaRPr lang="en-US" dirty="0" smtClean="0">
              <a:effectLst/>
            </a:endParaRPr>
          </a:p>
          <a:p>
            <a:pPr marL="0" indent="0">
              <a:buNone/>
            </a:pPr>
            <a:endParaRPr lang="en-US" dirty="0" smtClean="0">
              <a:effectLst/>
            </a:endParaRPr>
          </a:p>
          <a:p>
            <a:pPr marL="0" indent="0">
              <a:buNone/>
            </a:pPr>
            <a:r>
              <a:rPr lang="en-US" dirty="0" smtClean="0">
                <a:effectLst/>
              </a:rPr>
              <a:t>Time </a:t>
            </a:r>
            <a:r>
              <a:rPr lang="en-US" dirty="0">
                <a:effectLst/>
              </a:rPr>
              <a:t>counted as “active” </a:t>
            </a:r>
            <a:r>
              <a:rPr lang="en-US" dirty="0" smtClean="0">
                <a:effectLst/>
              </a:rPr>
              <a:t>need not </a:t>
            </a:r>
            <a:r>
              <a:rPr lang="en-US" dirty="0">
                <a:effectLst/>
              </a:rPr>
              <a:t>be consecutive. A boy may piece together </a:t>
            </a:r>
            <a:r>
              <a:rPr lang="en-US" i="1" dirty="0" smtClean="0">
                <a:effectLst/>
              </a:rPr>
              <a:t>any </a:t>
            </a:r>
            <a:r>
              <a:rPr lang="en-US" dirty="0" smtClean="0">
                <a:effectLst/>
              </a:rPr>
              <a:t>times </a:t>
            </a:r>
            <a:r>
              <a:rPr lang="en-US" dirty="0">
                <a:effectLst/>
              </a:rPr>
              <a:t>he </a:t>
            </a:r>
            <a:r>
              <a:rPr lang="en-US" i="1" dirty="0">
                <a:effectLst/>
              </a:rPr>
              <a:t>has </a:t>
            </a:r>
            <a:r>
              <a:rPr lang="en-US" dirty="0">
                <a:effectLst/>
              </a:rPr>
              <a:t>been active and still qualify. If he </a:t>
            </a:r>
            <a:r>
              <a:rPr lang="en-US" dirty="0" smtClean="0">
                <a:effectLst/>
              </a:rPr>
              <a:t>does not </a:t>
            </a:r>
            <a:r>
              <a:rPr lang="en-US" dirty="0">
                <a:effectLst/>
              </a:rPr>
              <a:t>meet his unit’s reasonable expectations, then he</a:t>
            </a:r>
          </a:p>
          <a:p>
            <a:pPr marL="0" indent="0">
              <a:buNone/>
            </a:pPr>
            <a:r>
              <a:rPr lang="en-US" dirty="0">
                <a:effectLst/>
              </a:rPr>
              <a:t>must be offered the alternative that follows.</a:t>
            </a: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pPr marL="0" indent="0">
              <a:buNone/>
            </a:pPr>
            <a:endParaRPr lang="en-US" dirty="0" smtClean="0">
              <a:effectLst/>
            </a:endParaRPr>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14</a:t>
            </a:fld>
            <a:endParaRPr lang="en-US" dirty="0"/>
          </a:p>
        </p:txBody>
      </p:sp>
    </p:spTree>
    <p:extLst>
      <p:ext uri="{BB962C8B-B14F-4D97-AF65-F5344CB8AC3E}">
        <p14:creationId xmlns:p14="http://schemas.microsoft.com/office/powerpoint/2010/main" val="2557834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Test 3- The Scout meets the unit’s </a:t>
            </a:r>
            <a:r>
              <a:rPr lang="en-US" sz="2400" u="sng" dirty="0"/>
              <a:t>reasonable</a:t>
            </a:r>
            <a:r>
              <a:rPr lang="en-US" sz="2400" dirty="0"/>
              <a:t> expectations, or if not, a lesser level of activity is explained.</a:t>
            </a:r>
          </a:p>
        </p:txBody>
      </p:sp>
      <p:sp>
        <p:nvSpPr>
          <p:cNvPr id="3" name="Content Placeholder 2"/>
          <p:cNvSpPr>
            <a:spLocks noGrp="1"/>
          </p:cNvSpPr>
          <p:nvPr>
            <p:ph idx="1"/>
          </p:nvPr>
        </p:nvSpPr>
        <p:spPr/>
        <p:txBody>
          <a:bodyPr/>
          <a:lstStyle/>
          <a:p>
            <a:pPr marL="0" indent="0">
              <a:buNone/>
            </a:pPr>
            <a:r>
              <a:rPr lang="en-US" dirty="0">
                <a:effectLst/>
              </a:rPr>
              <a:t>Alternative to the third test if expectations are not met:</a:t>
            </a:r>
          </a:p>
          <a:p>
            <a:pPr marL="0" indent="0">
              <a:buNone/>
            </a:pPr>
            <a:r>
              <a:rPr lang="en-US" dirty="0">
                <a:effectLst/>
              </a:rPr>
              <a:t>If a young man has fallen below his unit’s activity oriented</a:t>
            </a:r>
          </a:p>
          <a:p>
            <a:pPr marL="0" indent="0">
              <a:buNone/>
            </a:pPr>
            <a:r>
              <a:rPr lang="en-US" dirty="0">
                <a:effectLst/>
              </a:rPr>
              <a:t>expectations, then it must be due to </a:t>
            </a:r>
            <a:r>
              <a:rPr lang="en-US" dirty="0" smtClean="0">
                <a:effectLst/>
              </a:rPr>
              <a:t>other positive </a:t>
            </a:r>
            <a:r>
              <a:rPr lang="en-US" dirty="0">
                <a:effectLst/>
              </a:rPr>
              <a:t>endeavors—in or out of Scouting—or due </a:t>
            </a:r>
            <a:r>
              <a:rPr lang="en-US" dirty="0" smtClean="0">
                <a:effectLst/>
              </a:rPr>
              <a:t>to noteworthy </a:t>
            </a:r>
            <a:r>
              <a:rPr lang="en-US" dirty="0">
                <a:effectLst/>
              </a:rPr>
              <a:t>circumstances that have prevented </a:t>
            </a:r>
            <a:r>
              <a:rPr lang="en-US" dirty="0" smtClean="0">
                <a:effectLst/>
              </a:rPr>
              <a:t>a higher </a:t>
            </a:r>
            <a:r>
              <a:rPr lang="en-US" dirty="0">
                <a:effectLst/>
              </a:rPr>
              <a:t>level of participation.</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15</a:t>
            </a:fld>
            <a:endParaRPr lang="en-US" dirty="0"/>
          </a:p>
        </p:txBody>
      </p:sp>
    </p:spTree>
    <p:extLst>
      <p:ext uri="{BB962C8B-B14F-4D97-AF65-F5344CB8AC3E}">
        <p14:creationId xmlns:p14="http://schemas.microsoft.com/office/powerpoint/2010/main" val="1134582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a:xfrm>
            <a:off x="457200" y="1319646"/>
            <a:ext cx="7782791" cy="3460173"/>
          </a:xfrm>
        </p:spPr>
        <p:txBody>
          <a:bodyPr/>
          <a:lstStyle/>
          <a:p>
            <a:pPr marL="0" indent="0" eaLnBrk="1" hangingPunct="1">
              <a:buNone/>
            </a:pPr>
            <a:r>
              <a:rPr lang="en-US" sz="1800" b="0" i="1" dirty="0">
                <a:effectLst/>
              </a:rPr>
              <a:t>2. As a Life Scout, demonstrate Scout Spirit by living the Scout</a:t>
            </a:r>
          </a:p>
          <a:p>
            <a:pPr marL="0" indent="0" eaLnBrk="1" hangingPunct="1">
              <a:buNone/>
            </a:pPr>
            <a:r>
              <a:rPr lang="en-US" sz="1800" b="0" i="1" dirty="0">
                <a:effectLst/>
              </a:rPr>
              <a:t>Oath and Scout Law. Tell how you have done your duty to God,</a:t>
            </a:r>
          </a:p>
          <a:p>
            <a:pPr marL="0" indent="0" eaLnBrk="1" hangingPunct="1">
              <a:buNone/>
            </a:pPr>
            <a:r>
              <a:rPr lang="en-US" sz="1800" b="0" i="1" dirty="0">
                <a:effectLst/>
              </a:rPr>
              <a:t>how you have lived the Scout Oath and Scout Law in your</a:t>
            </a:r>
          </a:p>
          <a:p>
            <a:pPr marL="0" indent="0" eaLnBrk="1" hangingPunct="1">
              <a:buNone/>
            </a:pPr>
            <a:r>
              <a:rPr lang="en-US" sz="1800" b="0" i="1" dirty="0">
                <a:effectLst/>
              </a:rPr>
              <a:t>everyday life, and how your understanding of the Scout Oath</a:t>
            </a:r>
          </a:p>
          <a:p>
            <a:pPr marL="0" indent="0" eaLnBrk="1" hangingPunct="1">
              <a:buNone/>
            </a:pPr>
            <a:r>
              <a:rPr lang="en-US" sz="1800" b="0" i="1" dirty="0">
                <a:effectLst/>
              </a:rPr>
              <a:t>and Scout Law will guide your life in the future. List on your</a:t>
            </a:r>
          </a:p>
          <a:p>
            <a:pPr marL="0" indent="0" eaLnBrk="1" hangingPunct="1">
              <a:buNone/>
            </a:pPr>
            <a:r>
              <a:rPr lang="en-US" sz="1800" b="0" i="1" dirty="0">
                <a:effectLst/>
              </a:rPr>
              <a:t>Eagle Scout Rank Application the names of individuals who</a:t>
            </a:r>
          </a:p>
          <a:p>
            <a:pPr marL="0" indent="0" eaLnBrk="1" hangingPunct="1">
              <a:buNone/>
            </a:pPr>
            <a:r>
              <a:rPr lang="en-US" sz="1800" b="0" i="1" dirty="0">
                <a:effectLst/>
              </a:rPr>
              <a:t>know you personally and would be willing to provide a recommendation on your behalf, including parents/guardians,</a:t>
            </a:r>
          </a:p>
          <a:p>
            <a:pPr marL="0" indent="0" eaLnBrk="1" hangingPunct="1">
              <a:buNone/>
            </a:pPr>
            <a:r>
              <a:rPr lang="en-US" sz="1800" b="0" i="1" dirty="0">
                <a:effectLst/>
              </a:rPr>
              <a:t>religious (if not affiliated with an organized religion, then</a:t>
            </a:r>
          </a:p>
          <a:p>
            <a:pPr marL="0" indent="0" eaLnBrk="1" hangingPunct="1">
              <a:buNone/>
            </a:pPr>
            <a:r>
              <a:rPr lang="en-US" sz="1800" b="0" i="1" dirty="0">
                <a:effectLst/>
              </a:rPr>
              <a:t>the parent or guardian provides this reference), educational,</a:t>
            </a:r>
          </a:p>
          <a:p>
            <a:pPr marL="0" indent="0" eaLnBrk="1" hangingPunct="1">
              <a:buNone/>
            </a:pPr>
            <a:r>
              <a:rPr lang="en-US" sz="1800" b="0" i="1" dirty="0">
                <a:effectLst/>
              </a:rPr>
              <a:t>employer (if employed), and two other references</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16</a:t>
            </a:fld>
            <a:endParaRPr lang="en-US" dirty="0"/>
          </a:p>
        </p:txBody>
      </p:sp>
      <p:sp>
        <p:nvSpPr>
          <p:cNvPr id="6" name="Rectangle 5"/>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Evaluating Scout spirit will always be a judgment call, but through getting to know a young man and by asking probing questions…</a:t>
            </a:r>
            <a:endParaRPr lang="en-US" sz="2000" b="1" i="1" dirty="0">
              <a:solidFill>
                <a:schemeClr val="bg1"/>
              </a:solidFill>
              <a:effectLst>
                <a:outerShdw blurRad="50800" dist="50800" dir="5400000" algn="ctr" rotWithShape="0">
                  <a:schemeClr val="tx1"/>
                </a:outerShdw>
              </a:effectLst>
              <a:latin typeface="Arial" pitchFamily="34" charset="0"/>
              <a:cs typeface="Arial" pitchFamily="34" charset="0"/>
            </a:endParaRPr>
          </a:p>
          <a:p>
            <a:pPr algn="ctr" defTabSz="409575"/>
            <a:endParaRPr lang="en-US" sz="2000" b="1" i="1" dirty="0">
              <a:solidFill>
                <a:schemeClr val="bg1"/>
              </a:solidFill>
              <a:effectLst>
                <a:outerShdw blurRad="50800" dist="50800" dir="5400000" algn="ctr" rotWithShape="0">
                  <a:schemeClr val="tx1"/>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 Scout Spirit continued </a:t>
            </a:r>
            <a:endParaRPr lang="en-US" dirty="0"/>
          </a:p>
        </p:txBody>
      </p:sp>
      <p:sp>
        <p:nvSpPr>
          <p:cNvPr id="3" name="Content Placeholder 2"/>
          <p:cNvSpPr>
            <a:spLocks noGrp="1"/>
          </p:cNvSpPr>
          <p:nvPr>
            <p:ph idx="1"/>
          </p:nvPr>
        </p:nvSpPr>
        <p:spPr/>
        <p:txBody>
          <a:bodyPr/>
          <a:lstStyle/>
          <a:p>
            <a:pPr marL="0" indent="0">
              <a:buNone/>
            </a:pPr>
            <a:r>
              <a:rPr lang="en-US" sz="2800" i="1" dirty="0"/>
              <a:t>Demonstrate that you live by </a:t>
            </a:r>
            <a:r>
              <a:rPr lang="en-US" sz="2800" i="1" dirty="0" smtClean="0"/>
              <a:t>the principles </a:t>
            </a:r>
            <a:r>
              <a:rPr lang="en-US" sz="2800" i="1" dirty="0"/>
              <a:t>of the Scout Oath and Law  in your daily life.</a:t>
            </a:r>
          </a:p>
          <a:p>
            <a:pPr marL="0" indent="0">
              <a:buNone/>
            </a:pPr>
            <a:endParaRPr lang="en-US" sz="2800" i="1" dirty="0" smtClean="0"/>
          </a:p>
          <a:p>
            <a:pPr marL="0" indent="0">
              <a:buNone/>
            </a:pPr>
            <a:r>
              <a:rPr lang="en-US" sz="2800" i="1" dirty="0" smtClean="0"/>
              <a:t>This </a:t>
            </a:r>
            <a:r>
              <a:rPr lang="en-US" sz="2800" i="1" dirty="0"/>
              <a:t>requirement </a:t>
            </a:r>
            <a:r>
              <a:rPr lang="en-US" sz="2800" i="1" dirty="0" smtClean="0"/>
              <a:t>is NOT for how </a:t>
            </a:r>
            <a:r>
              <a:rPr lang="en-US" sz="2800" i="1" dirty="0"/>
              <a:t>you act in your </a:t>
            </a:r>
            <a:r>
              <a:rPr lang="en-US" sz="2800" i="1" dirty="0" smtClean="0"/>
              <a:t>Unit, but </a:t>
            </a:r>
            <a:r>
              <a:rPr lang="en-US" sz="2800" i="1" dirty="0"/>
              <a:t>how you live your life</a:t>
            </a:r>
            <a:r>
              <a:rPr lang="en-US" sz="2800" i="1" dirty="0" smtClean="0"/>
              <a:t>!</a:t>
            </a:r>
            <a:endParaRPr lang="en-US" sz="2800" i="1"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17</a:t>
            </a:fld>
            <a:endParaRPr lang="en-US" dirty="0"/>
          </a:p>
        </p:txBody>
      </p:sp>
    </p:spTree>
    <p:extLst>
      <p:ext uri="{BB962C8B-B14F-4D97-AF65-F5344CB8AC3E}">
        <p14:creationId xmlns:p14="http://schemas.microsoft.com/office/powerpoint/2010/main" val="220286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latin typeface="Helvetica" panose="020B0604020202020204" pitchFamily="34" charset="0"/>
                <a:cs typeface="Helvetica" panose="020B0604020202020204" pitchFamily="34" charset="0"/>
              </a:rPr>
              <a:t>Live by Oath &amp; </a:t>
            </a:r>
            <a:r>
              <a:rPr lang="en-US" spc="-10" dirty="0" smtClean="0">
                <a:latin typeface="Helvetica" panose="020B0604020202020204" pitchFamily="34" charset="0"/>
                <a:cs typeface="Helvetica" panose="020B0604020202020204" pitchFamily="34" charset="0"/>
              </a:rPr>
              <a:t>Law</a:t>
            </a:r>
            <a:r>
              <a:rPr lang="en-US" spc="-45" dirty="0" smtClean="0">
                <a:latin typeface="Helvetica" panose="020B0604020202020204" pitchFamily="34" charset="0"/>
                <a:cs typeface="Helvetica" panose="020B0604020202020204" pitchFamily="34" charset="0"/>
              </a:rPr>
              <a:t> </a:t>
            </a:r>
            <a:r>
              <a:rPr lang="en-US" spc="-5" dirty="0" smtClean="0">
                <a:latin typeface="Helvetica" panose="020B0604020202020204" pitchFamily="34" charset="0"/>
                <a:cs typeface="Helvetica" panose="020B0604020202020204" pitchFamily="34" charset="0"/>
              </a:rPr>
              <a:t>Continued</a:t>
            </a:r>
            <a:r>
              <a:rPr lang="en-US" spc="-5" dirty="0">
                <a:latin typeface="Helvetica" panose="020B0604020202020204" pitchFamily="34" charset="0"/>
                <a:cs typeface="Helvetica" panose="020B0604020202020204" pitchFamily="34" charset="0"/>
              </a:rPr>
              <a:t>……</a:t>
            </a:r>
            <a:r>
              <a:rPr lang="en-US" dirty="0">
                <a:latin typeface="Bookman Old Style"/>
                <a:cs typeface="Bookman Old Style"/>
              </a:rPr>
              <a:t/>
            </a:r>
            <a:br>
              <a:rPr lang="en-US" dirty="0">
                <a:latin typeface="Bookman Old Style"/>
                <a:cs typeface="Bookman Old Style"/>
              </a:rPr>
            </a:br>
            <a:endParaRPr lang="en-US" dirty="0"/>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Ø"/>
            </a:pPr>
            <a:r>
              <a:rPr lang="en-US" sz="2800" dirty="0"/>
              <a:t>This is NOT Troop Spirit</a:t>
            </a:r>
          </a:p>
          <a:p>
            <a:pPr marL="0" indent="0">
              <a:buNone/>
            </a:pPr>
            <a:endParaRPr lang="en-US" sz="2800" dirty="0"/>
          </a:p>
          <a:p>
            <a:pPr>
              <a:buFont typeface="Wingdings" panose="05000000000000000000" pitchFamily="2" charset="2"/>
              <a:buChar char="Ø"/>
            </a:pPr>
            <a:r>
              <a:rPr lang="en-US" sz="2800" dirty="0"/>
              <a:t>This is NOT wearing the uniform</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This IS about abiding by the principles of </a:t>
            </a:r>
            <a:r>
              <a:rPr lang="en-US" sz="2800" dirty="0" smtClean="0"/>
              <a:t>the </a:t>
            </a:r>
            <a:r>
              <a:rPr lang="en-US" sz="2800" dirty="0"/>
              <a:t>Scout Oath and Law in everything that </a:t>
            </a:r>
            <a:r>
              <a:rPr lang="en-US" sz="2800" dirty="0" smtClean="0"/>
              <a:t>you </a:t>
            </a:r>
            <a:r>
              <a:rPr lang="en-US" sz="2800" dirty="0"/>
              <a:t>do.</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18</a:t>
            </a:fld>
            <a:endParaRPr lang="en-US" dirty="0"/>
          </a:p>
        </p:txBody>
      </p:sp>
    </p:spTree>
    <p:extLst>
      <p:ext uri="{BB962C8B-B14F-4D97-AF65-F5344CB8AC3E}">
        <p14:creationId xmlns:p14="http://schemas.microsoft.com/office/powerpoint/2010/main" val="849615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Font typeface="+mj-lt"/>
              <a:buAutoNum type="arabicPeriod" startAt="3"/>
            </a:pPr>
            <a:r>
              <a:rPr lang="en-US" dirty="0">
                <a:latin typeface="Helvetica" pitchFamily="27" charset="0"/>
                <a:ea typeface="ヒラギノ角ゴ Pro W3" charset="-128"/>
              </a:rPr>
              <a:t>Earn a total of 21 merit badges (10 more than you already have), including these 13 merit badges:</a:t>
            </a: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19</a:t>
            </a:fld>
            <a:endParaRPr lang="en-US" dirty="0"/>
          </a:p>
        </p:txBody>
      </p:sp>
      <p:sp>
        <p:nvSpPr>
          <p:cNvPr id="6" name="Rectangle 5"/>
          <p:cNvSpPr>
            <a:spLocks noChangeArrowheads="1"/>
          </p:cNvSpPr>
          <p:nvPr/>
        </p:nvSpPr>
        <p:spPr bwMode="auto">
          <a:xfrm>
            <a:off x="485775" y="5338401"/>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Several merit badges require extended periods of time to complete!</a:t>
            </a:r>
            <a:endParaRPr lang="en-US" sz="2000" b="1" i="1" dirty="0">
              <a:solidFill>
                <a:schemeClr val="bg1"/>
              </a:solidFill>
              <a:effectLst>
                <a:outerShdw blurRad="50800" dist="50800" dir="5400000" algn="ctr" rotWithShape="0">
                  <a:schemeClr val="tx1"/>
                </a:outerShdw>
              </a:effectLst>
              <a:latin typeface="Arial" pitchFamily="34" charset="0"/>
              <a:cs typeface="Arial" pitchFamily="34" charset="0"/>
            </a:endParaRPr>
          </a:p>
        </p:txBody>
      </p:sp>
      <p:sp>
        <p:nvSpPr>
          <p:cNvPr id="7" name="Rectangle 6"/>
          <p:cNvSpPr/>
          <p:nvPr/>
        </p:nvSpPr>
        <p:spPr>
          <a:xfrm>
            <a:off x="792414" y="2220315"/>
            <a:ext cx="7385231" cy="3139321"/>
          </a:xfrm>
          <a:prstGeom prst="rect">
            <a:avLst/>
          </a:prstGeom>
        </p:spPr>
        <p:txBody>
          <a:bodyPr wrap="square">
            <a:spAutoFit/>
          </a:bodyPr>
          <a:lstStyle/>
          <a:p>
            <a:pPr defTabSz="820738"/>
            <a:r>
              <a:rPr lang="en-US" b="1" u="sng" dirty="0">
                <a:solidFill>
                  <a:schemeClr val="bg1"/>
                </a:solidFill>
                <a:effectLst>
                  <a:outerShdw blurRad="38100" dist="38100" dir="2700000" algn="tl">
                    <a:srgbClr val="000000">
                      <a:alpha val="43137"/>
                    </a:srgbClr>
                  </a:outerShdw>
                </a:effectLst>
                <a:latin typeface="Arial" pitchFamily="34" charset="0"/>
              </a:rPr>
              <a:t>List of merit badges…</a:t>
            </a:r>
          </a:p>
          <a:p>
            <a:pPr defTabSz="820738"/>
            <a:r>
              <a:rPr lang="en-US" b="1" dirty="0">
                <a:solidFill>
                  <a:schemeClr val="bg1"/>
                </a:solidFill>
                <a:effectLst>
                  <a:outerShdw blurRad="38100" dist="38100" dir="2700000" algn="tl">
                    <a:srgbClr val="000000">
                      <a:alpha val="43137"/>
                    </a:srgbClr>
                  </a:outerShdw>
                </a:effectLst>
                <a:latin typeface="Arial" pitchFamily="34" charset="0"/>
              </a:rPr>
              <a:t>(a) First Aid, (b) Citizenship in the Community,</a:t>
            </a:r>
          </a:p>
          <a:p>
            <a:pPr defTabSz="820738"/>
            <a:r>
              <a:rPr lang="en-US" b="1" dirty="0">
                <a:solidFill>
                  <a:schemeClr val="bg1"/>
                </a:solidFill>
                <a:effectLst>
                  <a:outerShdw blurRad="38100" dist="38100" dir="2700000" algn="tl">
                    <a:srgbClr val="000000">
                      <a:alpha val="43137"/>
                    </a:srgbClr>
                  </a:outerShdw>
                </a:effectLst>
                <a:latin typeface="Arial" pitchFamily="34" charset="0"/>
              </a:rPr>
              <a:t>(c) Citizenship in the Nation, (d) Citizenship in the World,</a:t>
            </a:r>
          </a:p>
          <a:p>
            <a:pPr defTabSz="820738"/>
            <a:r>
              <a:rPr lang="en-US" b="1" dirty="0">
                <a:solidFill>
                  <a:schemeClr val="bg1"/>
                </a:solidFill>
                <a:effectLst>
                  <a:outerShdw blurRad="38100" dist="38100" dir="2700000" algn="tl">
                    <a:srgbClr val="000000">
                      <a:alpha val="43137"/>
                    </a:srgbClr>
                  </a:outerShdw>
                </a:effectLst>
                <a:latin typeface="Arial" pitchFamily="34" charset="0"/>
              </a:rPr>
              <a:t>(e) Communication, (f) Cooking, (g) Personal Fitness</a:t>
            </a:r>
          </a:p>
          <a:p>
            <a:pPr defTabSz="820738"/>
            <a:r>
              <a:rPr lang="en-US" b="1" dirty="0">
                <a:solidFill>
                  <a:schemeClr val="bg1"/>
                </a:solidFill>
                <a:effectLst>
                  <a:outerShdw blurRad="38100" dist="38100" dir="2700000" algn="tl">
                    <a:srgbClr val="000000">
                      <a:alpha val="43137"/>
                    </a:srgbClr>
                  </a:outerShdw>
                </a:effectLst>
                <a:latin typeface="Arial" pitchFamily="34" charset="0"/>
              </a:rPr>
              <a:t>(h) Emergency Preparedness OR Lifesaving, </a:t>
            </a:r>
          </a:p>
          <a:p>
            <a:pPr marL="400050" indent="-400050" defTabSz="820738">
              <a:buAutoNum type="romanLcParenBoth"/>
            </a:pPr>
            <a:r>
              <a:rPr lang="en-US" b="1" dirty="0">
                <a:solidFill>
                  <a:schemeClr val="bg1"/>
                </a:solidFill>
                <a:effectLst>
                  <a:outerShdw blurRad="38100" dist="38100" dir="2700000" algn="tl">
                    <a:srgbClr val="000000">
                      <a:alpha val="43137"/>
                    </a:srgbClr>
                  </a:outerShdw>
                </a:effectLst>
                <a:latin typeface="Arial" pitchFamily="34" charset="0"/>
              </a:rPr>
              <a:t>Environmental Science OR Sustainability,</a:t>
            </a:r>
          </a:p>
          <a:p>
            <a:pPr defTabSz="820738"/>
            <a:r>
              <a:rPr lang="en-US" b="1" dirty="0">
                <a:solidFill>
                  <a:schemeClr val="bg1"/>
                </a:solidFill>
                <a:effectLst>
                  <a:outerShdw blurRad="38100" dist="38100" dir="2700000" algn="tl">
                    <a:srgbClr val="000000">
                      <a:alpha val="43137"/>
                    </a:srgbClr>
                  </a:outerShdw>
                </a:effectLst>
                <a:latin typeface="Arial" pitchFamily="34" charset="0"/>
              </a:rPr>
              <a:t>(j) Personal Management,</a:t>
            </a:r>
          </a:p>
          <a:p>
            <a:pPr defTabSz="820738"/>
            <a:r>
              <a:rPr lang="en-US" b="1" dirty="0">
                <a:solidFill>
                  <a:schemeClr val="bg1"/>
                </a:solidFill>
                <a:effectLst>
                  <a:outerShdw blurRad="38100" dist="38100" dir="2700000" algn="tl">
                    <a:srgbClr val="000000">
                      <a:alpha val="43137"/>
                    </a:srgbClr>
                  </a:outerShdw>
                </a:effectLst>
                <a:latin typeface="Arial" pitchFamily="34" charset="0"/>
              </a:rPr>
              <a:t>(k) Swimming OR Hiking OR Cycling,</a:t>
            </a:r>
          </a:p>
          <a:p>
            <a:pPr defTabSz="820738"/>
            <a:r>
              <a:rPr lang="en-US" b="1" dirty="0">
                <a:solidFill>
                  <a:schemeClr val="bg1"/>
                </a:solidFill>
                <a:effectLst>
                  <a:outerShdw blurRad="38100" dist="38100" dir="2700000" algn="tl">
                    <a:srgbClr val="000000">
                      <a:alpha val="43137"/>
                    </a:srgbClr>
                  </a:outerShdw>
                </a:effectLst>
                <a:latin typeface="Arial" pitchFamily="34" charset="0"/>
              </a:rPr>
              <a:t>(l) Camping, and (m) Family Life.</a:t>
            </a:r>
          </a:p>
          <a:p>
            <a:pPr algn="ctr" defTabSz="820738"/>
            <a:r>
              <a:rPr lang="en-US" b="1" dirty="0">
                <a:solidFill>
                  <a:schemeClr val="bg1"/>
                </a:solidFill>
                <a:effectLst>
                  <a:outerShdw blurRad="38100" dist="38100" dir="2700000" algn="tl">
                    <a:srgbClr val="000000">
                      <a:alpha val="43137"/>
                    </a:srgbClr>
                  </a:outerShdw>
                </a:effectLst>
                <a:latin typeface="Arial" pitchFamily="34" charset="0"/>
              </a:rPr>
              <a:t> You must choose only one of the merit badges listed in categories h, i, and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50831"/>
            <a:ext cx="7635240" cy="5578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tx1"/>
                </a:solidFill>
              </a:rPr>
              <a:t>Golden Eagle District</a:t>
            </a:r>
          </a:p>
          <a:p>
            <a:pPr algn="ctr"/>
            <a:endParaRPr lang="en-US" dirty="0">
              <a:solidFill>
                <a:schemeClr val="tx1"/>
              </a:solidFill>
            </a:endParaRPr>
          </a:p>
          <a:p>
            <a:pPr algn="ctr"/>
            <a:r>
              <a:rPr lang="en-US" sz="2800" dirty="0" smtClean="0">
                <a:solidFill>
                  <a:schemeClr val="tx1"/>
                </a:solidFill>
              </a:rPr>
              <a:t>Martín </a:t>
            </a:r>
            <a:r>
              <a:rPr lang="en-US" sz="2800" dirty="0">
                <a:solidFill>
                  <a:schemeClr val="tx1"/>
                </a:solidFill>
              </a:rPr>
              <a:t>Cárdenas, </a:t>
            </a:r>
            <a:r>
              <a:rPr lang="en-US" sz="2800" dirty="0" smtClean="0">
                <a:solidFill>
                  <a:schemeClr val="tx1"/>
                </a:solidFill>
              </a:rPr>
              <a:t>District Chair</a:t>
            </a:r>
          </a:p>
          <a:p>
            <a:pPr algn="ctr"/>
            <a:r>
              <a:rPr lang="en-US" dirty="0" smtClean="0">
                <a:solidFill>
                  <a:schemeClr val="tx1"/>
                </a:solidFill>
              </a:rPr>
              <a:t>mcardenas@goldeneagledistrict.org</a:t>
            </a:r>
            <a:endParaRPr lang="en-US" dirty="0">
              <a:solidFill>
                <a:schemeClr val="tx1"/>
              </a:solidFill>
            </a:endParaRPr>
          </a:p>
          <a:p>
            <a:pPr algn="ctr"/>
            <a:r>
              <a:rPr lang="en-US" dirty="0">
                <a:solidFill>
                  <a:schemeClr val="tx1"/>
                </a:solidFill>
              </a:rPr>
              <a:t>(909) 261-2840 </a:t>
            </a:r>
            <a:r>
              <a:rPr lang="en-US" dirty="0" smtClean="0">
                <a:solidFill>
                  <a:schemeClr val="tx1"/>
                </a:solidFill>
              </a:rPr>
              <a:t>cell</a:t>
            </a:r>
          </a:p>
          <a:p>
            <a:pPr algn="ctr"/>
            <a:endParaRPr lang="en-US" sz="1600" dirty="0">
              <a:solidFill>
                <a:schemeClr val="tx1"/>
              </a:solidFill>
            </a:endParaRPr>
          </a:p>
          <a:p>
            <a:pPr algn="ctr"/>
            <a:r>
              <a:rPr lang="en-US" sz="2800" dirty="0" smtClean="0">
                <a:solidFill>
                  <a:schemeClr val="tx1"/>
                </a:solidFill>
              </a:rPr>
              <a:t>Huber </a:t>
            </a:r>
            <a:r>
              <a:rPr lang="en-US" sz="2800" dirty="0" err="1">
                <a:solidFill>
                  <a:schemeClr val="tx1"/>
                </a:solidFill>
              </a:rPr>
              <a:t>Boñgolan</a:t>
            </a:r>
            <a:r>
              <a:rPr lang="en-US" sz="2800" dirty="0">
                <a:solidFill>
                  <a:schemeClr val="tx1"/>
                </a:solidFill>
              </a:rPr>
              <a:t>, </a:t>
            </a:r>
            <a:r>
              <a:rPr lang="en-US" sz="2800" dirty="0">
                <a:solidFill>
                  <a:schemeClr val="tx1"/>
                </a:solidFill>
              </a:rPr>
              <a:t>District Eagle </a:t>
            </a:r>
            <a:r>
              <a:rPr lang="en-US" sz="2800" dirty="0" smtClean="0">
                <a:solidFill>
                  <a:schemeClr val="tx1"/>
                </a:solidFill>
              </a:rPr>
              <a:t>Board Chair</a:t>
            </a:r>
          </a:p>
          <a:p>
            <a:pPr algn="ctr"/>
            <a:r>
              <a:rPr lang="en-US" dirty="0">
                <a:solidFill>
                  <a:schemeClr val="tx1"/>
                </a:solidFill>
              </a:rPr>
              <a:t>hbongolan@goldeneagledistrict.org</a:t>
            </a:r>
          </a:p>
          <a:p>
            <a:pPr algn="ctr"/>
            <a:r>
              <a:rPr lang="en-US" dirty="0">
                <a:solidFill>
                  <a:schemeClr val="tx1"/>
                </a:solidFill>
              </a:rPr>
              <a:t>(562) 307-0164 cell</a:t>
            </a:r>
          </a:p>
          <a:p>
            <a:pPr algn="ctr"/>
            <a:endParaRPr lang="en-US" dirty="0" smtClean="0">
              <a:solidFill>
                <a:schemeClr val="tx1"/>
              </a:solidFill>
            </a:endParaRPr>
          </a:p>
          <a:p>
            <a:pPr algn="ctr"/>
            <a:r>
              <a:rPr lang="en-US" sz="2800" dirty="0" smtClean="0">
                <a:solidFill>
                  <a:schemeClr val="tx1"/>
                </a:solidFill>
              </a:rPr>
              <a:t>Sal </a:t>
            </a:r>
            <a:r>
              <a:rPr lang="en-US" sz="2800" dirty="0">
                <a:solidFill>
                  <a:schemeClr val="tx1"/>
                </a:solidFill>
              </a:rPr>
              <a:t>Rodriguez, District Advancement Chair </a:t>
            </a:r>
            <a:endParaRPr lang="en-US" sz="2800" dirty="0" smtClean="0">
              <a:solidFill>
                <a:schemeClr val="tx1"/>
              </a:solidFill>
            </a:endParaRPr>
          </a:p>
          <a:p>
            <a:pPr algn="ctr"/>
            <a:r>
              <a:rPr lang="en-US" dirty="0" smtClean="0">
                <a:solidFill>
                  <a:schemeClr val="tx1"/>
                </a:solidFill>
              </a:rPr>
              <a:t>srodriguez@goldeneagledistrict.org</a:t>
            </a:r>
            <a:endParaRPr lang="en-US" dirty="0">
              <a:solidFill>
                <a:schemeClr val="tx1"/>
              </a:solidFill>
            </a:endParaRPr>
          </a:p>
          <a:p>
            <a:pPr algn="ctr"/>
            <a:r>
              <a:rPr lang="en-US" dirty="0" smtClean="0">
                <a:solidFill>
                  <a:schemeClr val="tx1"/>
                </a:solidFill>
              </a:rPr>
              <a:t>(626) 254-3650 cell</a:t>
            </a:r>
          </a:p>
          <a:p>
            <a:pPr algn="ctr"/>
            <a:endParaRPr lang="en-US" dirty="0">
              <a:solidFill>
                <a:schemeClr val="tx1"/>
              </a:solidFill>
            </a:endParaRPr>
          </a:p>
          <a:p>
            <a:pPr algn="ctr"/>
            <a:r>
              <a:rPr lang="en-US" sz="2800" dirty="0" smtClean="0">
                <a:solidFill>
                  <a:schemeClr val="tx1"/>
                </a:solidFill>
              </a:rPr>
              <a:t>Gary Chow, </a:t>
            </a:r>
            <a:r>
              <a:rPr lang="en-US" sz="2800" dirty="0">
                <a:solidFill>
                  <a:schemeClr val="tx1"/>
                </a:solidFill>
              </a:rPr>
              <a:t>District </a:t>
            </a:r>
            <a:r>
              <a:rPr lang="en-US" sz="2800" dirty="0" smtClean="0">
                <a:solidFill>
                  <a:schemeClr val="tx1"/>
                </a:solidFill>
              </a:rPr>
              <a:t>Finance Chair, Eagle Board Member</a:t>
            </a:r>
            <a:endParaRPr lang="en-US" sz="2800" dirty="0">
              <a:solidFill>
                <a:schemeClr val="tx1"/>
              </a:solidFill>
            </a:endParaRPr>
          </a:p>
          <a:p>
            <a:pPr algn="ctr"/>
            <a:endParaRPr lang="en-US" dirty="0">
              <a:solidFill>
                <a:schemeClr val="tx1"/>
              </a:solidFill>
            </a:endParaRPr>
          </a:p>
        </p:txBody>
      </p:sp>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latin typeface="Bookman Old Style"/>
                <a:cs typeface="Bookman Old Style"/>
              </a:rPr>
              <a:t>Merit </a:t>
            </a:r>
            <a:r>
              <a:rPr lang="en-US" spc="-10" dirty="0">
                <a:latin typeface="Bookman Old Style"/>
                <a:cs typeface="Bookman Old Style"/>
              </a:rPr>
              <a:t>Badges and Scouts </a:t>
            </a:r>
            <a:r>
              <a:rPr lang="en-US" spc="-5" dirty="0">
                <a:latin typeface="Bookman Old Style"/>
                <a:cs typeface="Bookman Old Style"/>
              </a:rPr>
              <a:t>with</a:t>
            </a:r>
            <a:r>
              <a:rPr lang="en-US" spc="75" dirty="0">
                <a:latin typeface="Bookman Old Style"/>
                <a:cs typeface="Bookman Old Style"/>
              </a:rPr>
              <a:t> </a:t>
            </a:r>
            <a:r>
              <a:rPr lang="en-US" spc="-5" dirty="0">
                <a:latin typeface="Bookman Old Style"/>
                <a:cs typeface="Bookman Old Style"/>
              </a:rPr>
              <a:t>Disabilities</a:t>
            </a:r>
            <a:endParaRPr lang="en-US" dirty="0"/>
          </a:p>
        </p:txBody>
      </p:sp>
      <p:sp>
        <p:nvSpPr>
          <p:cNvPr id="3" name="Content Placeholder 2"/>
          <p:cNvSpPr>
            <a:spLocks noGrp="1"/>
          </p:cNvSpPr>
          <p:nvPr>
            <p:ph idx="1"/>
          </p:nvPr>
        </p:nvSpPr>
        <p:spPr/>
        <p:txBody>
          <a:bodyPr/>
          <a:lstStyle/>
          <a:p>
            <a:pPr marL="355600" marR="5080">
              <a:buFont typeface="Wingdings"/>
              <a:buChar char=""/>
              <a:tabLst>
                <a:tab pos="355600" algn="l"/>
              </a:tabLst>
            </a:pPr>
            <a:r>
              <a:rPr lang="en-US" sz="3200" spc="-10" dirty="0">
                <a:latin typeface="Helvetica" panose="020B0604020202020204" pitchFamily="34" charset="0"/>
                <a:cs typeface="Helvetica" panose="020B0604020202020204" pitchFamily="34" charset="0"/>
              </a:rPr>
              <a:t>There are special exceptions </a:t>
            </a:r>
            <a:r>
              <a:rPr lang="en-US" sz="3200" spc="-5" dirty="0">
                <a:latin typeface="Helvetica" panose="020B0604020202020204" pitchFamily="34" charset="0"/>
                <a:cs typeface="Helvetica" panose="020B0604020202020204" pitchFamily="34" charset="0"/>
              </a:rPr>
              <a:t>for </a:t>
            </a:r>
            <a:r>
              <a:rPr lang="en-US" sz="3200" spc="-10" dirty="0">
                <a:latin typeface="Helvetica" panose="020B0604020202020204" pitchFamily="34" charset="0"/>
                <a:cs typeface="Helvetica" panose="020B0604020202020204" pitchFamily="34" charset="0"/>
              </a:rPr>
              <a:t>Scouts  </a:t>
            </a:r>
            <a:r>
              <a:rPr lang="en-US" sz="3200" spc="-5" dirty="0">
                <a:latin typeface="Helvetica" panose="020B0604020202020204" pitchFamily="34" charset="0"/>
                <a:cs typeface="Helvetica" panose="020B0604020202020204" pitchFamily="34" charset="0"/>
              </a:rPr>
              <a:t>with</a:t>
            </a:r>
            <a:r>
              <a:rPr lang="en-US" sz="3200" spc="-50" dirty="0">
                <a:latin typeface="Helvetica" panose="020B0604020202020204" pitchFamily="34" charset="0"/>
                <a:cs typeface="Helvetica" panose="020B0604020202020204" pitchFamily="34" charset="0"/>
              </a:rPr>
              <a:t> </a:t>
            </a:r>
            <a:r>
              <a:rPr lang="en-US" sz="3200" spc="-10" dirty="0">
                <a:latin typeface="Helvetica" panose="020B0604020202020204" pitchFamily="34" charset="0"/>
                <a:cs typeface="Helvetica" panose="020B0604020202020204" pitchFamily="34" charset="0"/>
              </a:rPr>
              <a:t>disabilities</a:t>
            </a:r>
            <a:endParaRPr lang="en-US" sz="3200" dirty="0">
              <a:latin typeface="Helvetica" panose="020B0604020202020204" pitchFamily="34" charset="0"/>
              <a:cs typeface="Helvetica" panose="020B0604020202020204" pitchFamily="34" charset="0"/>
            </a:endParaRPr>
          </a:p>
          <a:p>
            <a:pPr>
              <a:lnSpc>
                <a:spcPct val="100000"/>
              </a:lnSpc>
              <a:spcBef>
                <a:spcPts val="45"/>
              </a:spcBef>
              <a:buFont typeface="Wingdings"/>
              <a:buChar char=""/>
            </a:pPr>
            <a:endParaRPr lang="en-US" sz="3200" dirty="0">
              <a:latin typeface="Helvetica" panose="020B0604020202020204" pitchFamily="34" charset="0"/>
              <a:cs typeface="Helvetica" panose="020B0604020202020204" pitchFamily="34" charset="0"/>
            </a:endParaRPr>
          </a:p>
          <a:p>
            <a:pPr marL="355600" marR="888365">
              <a:buFont typeface="Wingdings"/>
              <a:buChar char=""/>
              <a:tabLst>
                <a:tab pos="355600" algn="l"/>
              </a:tabLst>
            </a:pPr>
            <a:r>
              <a:rPr lang="en-US" sz="3200" spc="-10" dirty="0">
                <a:latin typeface="Helvetica" panose="020B0604020202020204" pitchFamily="34" charset="0"/>
                <a:cs typeface="Helvetica" panose="020B0604020202020204" pitchFamily="34" charset="0"/>
              </a:rPr>
              <a:t>Contact </a:t>
            </a:r>
            <a:r>
              <a:rPr lang="en-US" sz="3200" spc="-5" dirty="0">
                <a:latin typeface="Helvetica" panose="020B0604020202020204" pitchFamily="34" charset="0"/>
                <a:cs typeface="Helvetica" panose="020B0604020202020204" pitchFamily="34" charset="0"/>
              </a:rPr>
              <a:t>the District </a:t>
            </a:r>
            <a:r>
              <a:rPr lang="en-US" sz="3200" spc="-5" dirty="0" smtClean="0">
                <a:latin typeface="Helvetica" panose="020B0604020202020204" pitchFamily="34" charset="0"/>
                <a:cs typeface="Helvetica" panose="020B0604020202020204" pitchFamily="34" charset="0"/>
              </a:rPr>
              <a:t>Eagle Board Chair or District </a:t>
            </a:r>
            <a:r>
              <a:rPr lang="en-US" sz="3200" spc="-10" dirty="0" smtClean="0">
                <a:latin typeface="Helvetica" panose="020B0604020202020204" pitchFamily="34" charset="0"/>
                <a:cs typeface="Helvetica" panose="020B0604020202020204" pitchFamily="34" charset="0"/>
              </a:rPr>
              <a:t>Advancement  </a:t>
            </a:r>
            <a:r>
              <a:rPr lang="en-US" sz="3200" spc="-5" dirty="0" smtClean="0">
                <a:latin typeface="Helvetica" panose="020B0604020202020204" pitchFamily="34" charset="0"/>
                <a:cs typeface="Helvetica" panose="020B0604020202020204" pitchFamily="34" charset="0"/>
              </a:rPr>
              <a:t>Chair for</a:t>
            </a:r>
            <a:r>
              <a:rPr lang="en-US" sz="3200" spc="-15" dirty="0" smtClean="0">
                <a:latin typeface="Helvetica" panose="020B0604020202020204" pitchFamily="34" charset="0"/>
                <a:cs typeface="Helvetica" panose="020B0604020202020204" pitchFamily="34" charset="0"/>
              </a:rPr>
              <a:t> </a:t>
            </a:r>
            <a:r>
              <a:rPr lang="en-US" sz="3200" spc="-10" dirty="0">
                <a:latin typeface="Helvetica" panose="020B0604020202020204" pitchFamily="34" charset="0"/>
                <a:cs typeface="Helvetica" panose="020B0604020202020204" pitchFamily="34" charset="0"/>
              </a:rPr>
              <a:t>guidance</a:t>
            </a:r>
            <a:endParaRPr lang="en-US" sz="3200" dirty="0">
              <a:latin typeface="Helvetica" panose="020B0604020202020204" pitchFamily="34" charset="0"/>
              <a:cs typeface="Helvetica" panose="020B060402020202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20</a:t>
            </a:fld>
            <a:endParaRPr lang="en-US" dirty="0"/>
          </a:p>
        </p:txBody>
      </p:sp>
    </p:spTree>
    <p:extLst>
      <p:ext uri="{BB962C8B-B14F-4D97-AF65-F5344CB8AC3E}">
        <p14:creationId xmlns:p14="http://schemas.microsoft.com/office/powerpoint/2010/main" val="3364291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Font typeface="+mj-lt"/>
              <a:buAutoNum type="arabicPeriod" startAt="4"/>
            </a:pPr>
            <a:r>
              <a:rPr lang="en-US" dirty="0">
                <a:latin typeface="Helvetica" pitchFamily="27" charset="0"/>
                <a:ea typeface="ヒラギノ角ゴ Pro W3" charset="-128"/>
              </a:rPr>
              <a:t>While a Life Scout, serve actively for a period of 6 months in one or more of the following positions of responsibility:</a:t>
            </a: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21</a:t>
            </a:fld>
            <a:endParaRPr lang="en-US" dirty="0"/>
          </a:p>
        </p:txBody>
      </p:sp>
      <p:sp>
        <p:nvSpPr>
          <p:cNvPr id="6" name="Rectangle 5"/>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When a Scout assumes a position of responsibility, there is an expectation that something must happen.</a:t>
            </a:r>
            <a:endParaRPr lang="en-US" sz="2000" b="1" i="1" dirty="0">
              <a:solidFill>
                <a:schemeClr val="bg1"/>
              </a:solidFill>
              <a:effectLst>
                <a:outerShdw blurRad="50800" dist="50800" dir="5400000" algn="ctr" rotWithShape="0">
                  <a:schemeClr val="tx1"/>
                </a:outerShdw>
              </a:effectLst>
              <a:latin typeface="Arial" pitchFamily="34" charset="0"/>
              <a:cs typeface="Arial" pitchFamily="34" charset="0"/>
            </a:endParaRPr>
          </a:p>
        </p:txBody>
      </p:sp>
      <p:sp>
        <p:nvSpPr>
          <p:cNvPr id="7" name="Rectangle 6"/>
          <p:cNvSpPr/>
          <p:nvPr/>
        </p:nvSpPr>
        <p:spPr>
          <a:xfrm>
            <a:off x="179062" y="2158938"/>
            <a:ext cx="2198038" cy="369332"/>
          </a:xfrm>
          <a:prstGeom prst="rect">
            <a:avLst/>
          </a:prstGeom>
        </p:spPr>
        <p:txBody>
          <a:bodyPr wrap="none">
            <a:spAutoFit/>
          </a:bodyPr>
          <a:lstStyle/>
          <a:p>
            <a:pPr algn="ctr" defTabSz="820738"/>
            <a:r>
              <a:rPr lang="en-US" b="1" u="sng" dirty="0">
                <a:solidFill>
                  <a:schemeClr val="bg1"/>
                </a:solidFill>
                <a:effectLst>
                  <a:outerShdw blurRad="38100" dist="38100" dir="2700000" algn="tl">
                    <a:srgbClr val="000000">
                      <a:alpha val="43137"/>
                    </a:srgbClr>
                  </a:outerShdw>
                </a:effectLst>
                <a:latin typeface="Arial" pitchFamily="34" charset="0"/>
              </a:rPr>
              <a:t>List of positions…</a:t>
            </a:r>
          </a:p>
        </p:txBody>
      </p:sp>
      <p:sp>
        <p:nvSpPr>
          <p:cNvPr id="2" name="TextBox 1"/>
          <p:cNvSpPr txBox="1"/>
          <p:nvPr/>
        </p:nvSpPr>
        <p:spPr>
          <a:xfrm>
            <a:off x="904009" y="2815936"/>
            <a:ext cx="7533409" cy="2031325"/>
          </a:xfrm>
          <a:prstGeom prst="rect">
            <a:avLst/>
          </a:prstGeom>
          <a:noFill/>
        </p:spPr>
        <p:txBody>
          <a:bodyPr wrap="square" rtlCol="0">
            <a:spAutoFit/>
          </a:bodyPr>
          <a:lstStyle/>
          <a:p>
            <a:r>
              <a:rPr lang="en-US" b="1" dirty="0">
                <a:solidFill>
                  <a:schemeClr val="bg1"/>
                </a:solidFill>
              </a:rPr>
              <a:t>While a Life Scout, serve actively in your troop for six months</a:t>
            </a:r>
          </a:p>
          <a:p>
            <a:r>
              <a:rPr lang="en-US" b="1" dirty="0">
                <a:solidFill>
                  <a:schemeClr val="bg1"/>
                </a:solidFill>
              </a:rPr>
              <a:t>in one or more of the following positions of </a:t>
            </a:r>
            <a:r>
              <a:rPr lang="en-US" b="1" dirty="0" smtClean="0">
                <a:solidFill>
                  <a:schemeClr val="bg1"/>
                </a:solidFill>
              </a:rPr>
              <a:t>responsibility:</a:t>
            </a:r>
            <a:endParaRPr lang="en-US" b="1" dirty="0">
              <a:solidFill>
                <a:schemeClr val="bg1"/>
              </a:solidFill>
            </a:endParaRPr>
          </a:p>
          <a:p>
            <a:r>
              <a:rPr lang="en-US" b="1" dirty="0">
                <a:solidFill>
                  <a:schemeClr val="bg1"/>
                </a:solidFill>
              </a:rPr>
              <a:t> Boy Scout T</a:t>
            </a:r>
            <a:r>
              <a:rPr lang="en-US" b="1" dirty="0" smtClean="0">
                <a:solidFill>
                  <a:schemeClr val="bg1"/>
                </a:solidFill>
              </a:rPr>
              <a:t>roop -  Senior Patrol </a:t>
            </a:r>
            <a:r>
              <a:rPr lang="en-US" b="1" dirty="0">
                <a:solidFill>
                  <a:schemeClr val="bg1"/>
                </a:solidFill>
              </a:rPr>
              <a:t>leader, </a:t>
            </a:r>
            <a:r>
              <a:rPr lang="en-US" b="1" dirty="0" smtClean="0">
                <a:solidFill>
                  <a:schemeClr val="bg1"/>
                </a:solidFill>
              </a:rPr>
              <a:t>Assistant </a:t>
            </a:r>
            <a:r>
              <a:rPr lang="en-US" b="1" dirty="0">
                <a:solidFill>
                  <a:schemeClr val="bg1"/>
                </a:solidFill>
              </a:rPr>
              <a:t>S</a:t>
            </a:r>
            <a:r>
              <a:rPr lang="en-US" b="1" dirty="0" smtClean="0">
                <a:solidFill>
                  <a:schemeClr val="bg1"/>
                </a:solidFill>
              </a:rPr>
              <a:t>enior </a:t>
            </a:r>
            <a:r>
              <a:rPr lang="en-US" b="1" dirty="0">
                <a:solidFill>
                  <a:schemeClr val="bg1"/>
                </a:solidFill>
              </a:rPr>
              <a:t>P</a:t>
            </a:r>
            <a:r>
              <a:rPr lang="en-US" b="1" dirty="0" smtClean="0">
                <a:solidFill>
                  <a:schemeClr val="bg1"/>
                </a:solidFill>
              </a:rPr>
              <a:t>atrol Leader, Patrol </a:t>
            </a:r>
            <a:r>
              <a:rPr lang="en-US" b="1" dirty="0">
                <a:solidFill>
                  <a:schemeClr val="bg1"/>
                </a:solidFill>
              </a:rPr>
              <a:t>L</a:t>
            </a:r>
            <a:r>
              <a:rPr lang="en-US" b="1" dirty="0" smtClean="0">
                <a:solidFill>
                  <a:schemeClr val="bg1"/>
                </a:solidFill>
              </a:rPr>
              <a:t>eader</a:t>
            </a:r>
            <a:r>
              <a:rPr lang="en-US" b="1" dirty="0">
                <a:solidFill>
                  <a:schemeClr val="bg1"/>
                </a:solidFill>
              </a:rPr>
              <a:t>, </a:t>
            </a:r>
            <a:r>
              <a:rPr lang="en-US" b="1" dirty="0" smtClean="0">
                <a:solidFill>
                  <a:schemeClr val="bg1"/>
                </a:solidFill>
              </a:rPr>
              <a:t>Troop Guide</a:t>
            </a:r>
            <a:r>
              <a:rPr lang="en-US" b="1" dirty="0">
                <a:solidFill>
                  <a:schemeClr val="bg1"/>
                </a:solidFill>
              </a:rPr>
              <a:t>, Order of the Arrow </a:t>
            </a:r>
            <a:r>
              <a:rPr lang="en-US" b="1" dirty="0" smtClean="0">
                <a:solidFill>
                  <a:schemeClr val="bg1"/>
                </a:solidFill>
              </a:rPr>
              <a:t>Troop</a:t>
            </a:r>
            <a:endParaRPr lang="en-US" b="1" dirty="0">
              <a:solidFill>
                <a:schemeClr val="bg1"/>
              </a:solidFill>
            </a:endParaRPr>
          </a:p>
          <a:p>
            <a:r>
              <a:rPr lang="en-US" b="1" dirty="0" smtClean="0">
                <a:solidFill>
                  <a:schemeClr val="bg1"/>
                </a:solidFill>
              </a:rPr>
              <a:t>Representative</a:t>
            </a:r>
            <a:r>
              <a:rPr lang="en-US" b="1" dirty="0">
                <a:solidFill>
                  <a:schemeClr val="bg1"/>
                </a:solidFill>
              </a:rPr>
              <a:t>, </a:t>
            </a:r>
            <a:r>
              <a:rPr lang="en-US" b="1" dirty="0" smtClean="0">
                <a:solidFill>
                  <a:schemeClr val="bg1"/>
                </a:solidFill>
              </a:rPr>
              <a:t>Den Chief</a:t>
            </a:r>
            <a:r>
              <a:rPr lang="en-US" b="1" dirty="0">
                <a:solidFill>
                  <a:schemeClr val="bg1"/>
                </a:solidFill>
              </a:rPr>
              <a:t>, S</a:t>
            </a:r>
            <a:r>
              <a:rPr lang="en-US" b="1" dirty="0" smtClean="0">
                <a:solidFill>
                  <a:schemeClr val="bg1"/>
                </a:solidFill>
              </a:rPr>
              <a:t>cribe</a:t>
            </a:r>
            <a:r>
              <a:rPr lang="en-US" b="1" dirty="0">
                <a:solidFill>
                  <a:schemeClr val="bg1"/>
                </a:solidFill>
              </a:rPr>
              <a:t>, </a:t>
            </a:r>
            <a:r>
              <a:rPr lang="en-US" b="1" dirty="0" smtClean="0">
                <a:solidFill>
                  <a:schemeClr val="bg1"/>
                </a:solidFill>
              </a:rPr>
              <a:t>Librarian</a:t>
            </a:r>
            <a:r>
              <a:rPr lang="en-US" b="1" dirty="0">
                <a:solidFill>
                  <a:schemeClr val="bg1"/>
                </a:solidFill>
              </a:rPr>
              <a:t>, </a:t>
            </a:r>
            <a:r>
              <a:rPr lang="en-US" b="1" dirty="0" smtClean="0">
                <a:solidFill>
                  <a:schemeClr val="bg1"/>
                </a:solidFill>
              </a:rPr>
              <a:t>Historian</a:t>
            </a:r>
            <a:r>
              <a:rPr lang="en-US" b="1" dirty="0">
                <a:solidFill>
                  <a:schemeClr val="bg1"/>
                </a:solidFill>
              </a:rPr>
              <a:t>, </a:t>
            </a:r>
            <a:r>
              <a:rPr lang="en-US" b="1" dirty="0" smtClean="0">
                <a:solidFill>
                  <a:schemeClr val="bg1"/>
                </a:solidFill>
              </a:rPr>
              <a:t>Quartermaster, Junior Assistant </a:t>
            </a:r>
            <a:r>
              <a:rPr lang="en-US" b="1" dirty="0">
                <a:solidFill>
                  <a:schemeClr val="bg1"/>
                </a:solidFill>
              </a:rPr>
              <a:t>Scoutmaster, </a:t>
            </a:r>
            <a:r>
              <a:rPr lang="en-US" b="1" dirty="0" smtClean="0">
                <a:solidFill>
                  <a:schemeClr val="bg1"/>
                </a:solidFill>
              </a:rPr>
              <a:t>Chaplain </a:t>
            </a:r>
            <a:r>
              <a:rPr lang="en-US" b="1" dirty="0">
                <a:solidFill>
                  <a:schemeClr val="bg1"/>
                </a:solidFill>
              </a:rPr>
              <a:t>A</a:t>
            </a:r>
            <a:r>
              <a:rPr lang="en-US" b="1" dirty="0" smtClean="0">
                <a:solidFill>
                  <a:schemeClr val="bg1"/>
                </a:solidFill>
              </a:rPr>
              <a:t>ide</a:t>
            </a:r>
            <a:r>
              <a:rPr lang="en-US" b="1" dirty="0">
                <a:solidFill>
                  <a:schemeClr val="bg1"/>
                </a:solidFill>
              </a:rPr>
              <a:t>, </a:t>
            </a:r>
            <a:r>
              <a:rPr lang="en-US" b="1" dirty="0" smtClean="0">
                <a:solidFill>
                  <a:schemeClr val="bg1"/>
                </a:solidFill>
              </a:rPr>
              <a:t>Instructor, Webmaster</a:t>
            </a:r>
            <a:r>
              <a:rPr lang="en-US" b="1" dirty="0">
                <a:solidFill>
                  <a:schemeClr val="bg1"/>
                </a:solidFill>
              </a:rPr>
              <a:t>, or </a:t>
            </a:r>
            <a:r>
              <a:rPr lang="en-US" b="1" dirty="0" smtClean="0">
                <a:solidFill>
                  <a:schemeClr val="bg1"/>
                </a:solidFill>
              </a:rPr>
              <a:t>Outdoor Ethics </a:t>
            </a:r>
            <a:r>
              <a:rPr lang="en-US" b="1" dirty="0">
                <a:solidFill>
                  <a:schemeClr val="bg1"/>
                </a:solidFill>
              </a:rPr>
              <a:t>G</a:t>
            </a:r>
            <a:r>
              <a:rPr lang="en-US" b="1" dirty="0" smtClean="0">
                <a:solidFill>
                  <a:schemeClr val="bg1"/>
                </a:solidFill>
              </a:rPr>
              <a:t>uide</a:t>
            </a:r>
            <a:r>
              <a:rPr lang="en-US" b="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latin typeface="Bookman Old Style"/>
                <a:cs typeface="Bookman Old Style"/>
              </a:rPr>
              <a:t>Serve </a:t>
            </a:r>
            <a:r>
              <a:rPr lang="en-US" i="1" spc="-5" dirty="0">
                <a:solidFill>
                  <a:srgbClr val="FF0000"/>
                </a:solidFill>
                <a:latin typeface="Bookman Old Style"/>
                <a:cs typeface="Bookman Old Style"/>
              </a:rPr>
              <a:t>Actively </a:t>
            </a:r>
            <a:r>
              <a:rPr lang="en-US" dirty="0">
                <a:latin typeface="Bookman Old Style"/>
                <a:cs typeface="Bookman Old Style"/>
              </a:rPr>
              <a:t>in </a:t>
            </a:r>
            <a:r>
              <a:rPr lang="en-US" spc="-5" dirty="0">
                <a:latin typeface="Bookman Old Style"/>
                <a:cs typeface="Bookman Old Style"/>
              </a:rPr>
              <a:t>your Position of</a:t>
            </a:r>
            <a:r>
              <a:rPr lang="en-US" spc="-75" dirty="0">
                <a:latin typeface="Bookman Old Style"/>
                <a:cs typeface="Bookman Old Style"/>
              </a:rPr>
              <a:t> </a:t>
            </a:r>
            <a:r>
              <a:rPr lang="en-US" dirty="0">
                <a:latin typeface="Bookman Old Style"/>
                <a:cs typeface="Bookman Old Style"/>
              </a:rPr>
              <a:t>Responsibility</a:t>
            </a:r>
            <a:br>
              <a:rPr lang="en-US" dirty="0">
                <a:latin typeface="Bookman Old Style"/>
                <a:cs typeface="Bookman Old Style"/>
              </a:rPr>
            </a:br>
            <a:endParaRPr lang="en-US" dirty="0"/>
          </a:p>
        </p:txBody>
      </p:sp>
      <p:sp>
        <p:nvSpPr>
          <p:cNvPr id="3" name="Content Placeholder 2"/>
          <p:cNvSpPr>
            <a:spLocks noGrp="1"/>
          </p:cNvSpPr>
          <p:nvPr>
            <p:ph idx="1"/>
          </p:nvPr>
        </p:nvSpPr>
        <p:spPr>
          <a:xfrm>
            <a:off x="240030" y="1314450"/>
            <a:ext cx="8446770" cy="4811713"/>
          </a:xfrm>
        </p:spPr>
        <p:txBody>
          <a:bodyPr/>
          <a:lstStyle/>
          <a:p>
            <a:pPr marL="355600">
              <a:buFont typeface="Wingdings"/>
              <a:buChar char=""/>
              <a:tabLst>
                <a:tab pos="355600" algn="l"/>
              </a:tabLst>
            </a:pPr>
            <a:r>
              <a:rPr lang="en-US" sz="2400" spc="-5" dirty="0" smtClean="0">
                <a:latin typeface="Helvetica" panose="020B0604020202020204" pitchFamily="34" charset="0"/>
                <a:cs typeface="Helvetica" panose="020B0604020202020204" pitchFamily="34" charset="0"/>
              </a:rPr>
              <a:t>Time </a:t>
            </a:r>
            <a:r>
              <a:rPr lang="en-US" sz="2400" dirty="0">
                <a:latin typeface="Helvetica" panose="020B0604020202020204" pitchFamily="34" charset="0"/>
                <a:cs typeface="Helvetica" panose="020B0604020202020204" pitchFamily="34" charset="0"/>
              </a:rPr>
              <a:t>carried </a:t>
            </a:r>
            <a:r>
              <a:rPr lang="en-US" sz="2400" spc="-5" dirty="0">
                <a:latin typeface="Helvetica" panose="020B0604020202020204" pitchFamily="34" charset="0"/>
                <a:cs typeface="Helvetica" panose="020B0604020202020204" pitchFamily="34" charset="0"/>
              </a:rPr>
              <a:t>on </a:t>
            </a:r>
            <a:r>
              <a:rPr lang="en-US" sz="2400" dirty="0">
                <a:latin typeface="Helvetica" panose="020B0604020202020204" pitchFamily="34" charset="0"/>
                <a:cs typeface="Helvetica" panose="020B0604020202020204" pitchFamily="34" charset="0"/>
              </a:rPr>
              <a:t>the </a:t>
            </a:r>
            <a:r>
              <a:rPr lang="en-US" sz="2400" spc="-5" dirty="0">
                <a:latin typeface="Helvetica" panose="020B0604020202020204" pitchFamily="34" charset="0"/>
                <a:cs typeface="Helvetica" panose="020B0604020202020204" pitchFamily="34" charset="0"/>
              </a:rPr>
              <a:t>unit </a:t>
            </a:r>
            <a:r>
              <a:rPr lang="en-US" sz="2400" dirty="0">
                <a:latin typeface="Helvetica" panose="020B0604020202020204" pitchFamily="34" charset="0"/>
                <a:cs typeface="Helvetica" panose="020B0604020202020204" pitchFamily="34" charset="0"/>
              </a:rPr>
              <a:t>records in the </a:t>
            </a:r>
            <a:r>
              <a:rPr lang="en-US" sz="2400" spc="-5" dirty="0">
                <a:latin typeface="Helvetica" panose="020B0604020202020204" pitchFamily="34" charset="0"/>
                <a:cs typeface="Helvetica" panose="020B0604020202020204" pitchFamily="34" charset="0"/>
              </a:rPr>
              <a:t>position</a:t>
            </a:r>
            <a:r>
              <a:rPr lang="en-US" sz="2400" spc="-75" dirty="0">
                <a:latin typeface="Helvetica" panose="020B0604020202020204" pitchFamily="34" charset="0"/>
                <a:cs typeface="Helvetica" panose="020B0604020202020204" pitchFamily="34" charset="0"/>
              </a:rPr>
              <a:t> </a:t>
            </a:r>
            <a:r>
              <a:rPr lang="en-US" sz="2400" dirty="0" smtClean="0">
                <a:latin typeface="Helvetica" panose="020B0604020202020204" pitchFamily="34" charset="0"/>
                <a:cs typeface="Helvetica" panose="020B0604020202020204" pitchFamily="34" charset="0"/>
              </a:rPr>
              <a:t>is </a:t>
            </a:r>
            <a:r>
              <a:rPr lang="en-US" sz="2400" spc="-5" dirty="0" smtClean="0">
                <a:latin typeface="Helvetica" panose="020B0604020202020204" pitchFamily="34" charset="0"/>
                <a:cs typeface="Helvetica" panose="020B0604020202020204" pitchFamily="34" charset="0"/>
              </a:rPr>
              <a:t>all </a:t>
            </a:r>
            <a:r>
              <a:rPr lang="en-US" sz="2400" spc="-5" dirty="0">
                <a:latin typeface="Helvetica" panose="020B0604020202020204" pitchFamily="34" charset="0"/>
                <a:cs typeface="Helvetica" panose="020B0604020202020204" pitchFamily="34" charset="0"/>
              </a:rPr>
              <a:t>that is</a:t>
            </a:r>
            <a:r>
              <a:rPr lang="en-US" sz="2400" spc="-65" dirty="0">
                <a:latin typeface="Helvetica" panose="020B0604020202020204" pitchFamily="34" charset="0"/>
                <a:cs typeface="Helvetica" panose="020B0604020202020204" pitchFamily="34" charset="0"/>
              </a:rPr>
              <a:t> </a:t>
            </a:r>
            <a:r>
              <a:rPr lang="en-US" sz="2400" spc="-5" dirty="0">
                <a:latin typeface="Helvetica" panose="020B0604020202020204" pitchFamily="34" charset="0"/>
                <a:cs typeface="Helvetica" panose="020B0604020202020204" pitchFamily="34" charset="0"/>
              </a:rPr>
              <a:t>required.</a:t>
            </a:r>
            <a:endParaRPr lang="en-US" sz="2400" dirty="0">
              <a:latin typeface="Helvetica" panose="020B0604020202020204" pitchFamily="34" charset="0"/>
              <a:cs typeface="Helvetica" panose="020B0604020202020204" pitchFamily="34" charset="0"/>
            </a:endParaRPr>
          </a:p>
          <a:p>
            <a:pPr>
              <a:lnSpc>
                <a:spcPct val="100000"/>
              </a:lnSpc>
              <a:spcBef>
                <a:spcPts val="5"/>
              </a:spcBef>
            </a:pPr>
            <a:endParaRPr lang="en-US" sz="2400" dirty="0">
              <a:latin typeface="Helvetica" panose="020B0604020202020204" pitchFamily="34" charset="0"/>
              <a:cs typeface="Helvetica" panose="020B0604020202020204" pitchFamily="34" charset="0"/>
            </a:endParaRPr>
          </a:p>
          <a:p>
            <a:pPr marL="355600">
              <a:buFont typeface="Wingdings"/>
              <a:buChar char=""/>
              <a:tabLst>
                <a:tab pos="355600" algn="l"/>
              </a:tabLst>
            </a:pPr>
            <a:r>
              <a:rPr lang="en-US" sz="2400" spc="-5" dirty="0">
                <a:latin typeface="Helvetica" panose="020B0604020202020204" pitchFamily="34" charset="0"/>
                <a:cs typeface="Helvetica" panose="020B0604020202020204" pitchFamily="34" charset="0"/>
              </a:rPr>
              <a:t>You do not have </a:t>
            </a:r>
            <a:r>
              <a:rPr lang="en-US" sz="2400" dirty="0">
                <a:latin typeface="Helvetica" panose="020B0604020202020204" pitchFamily="34" charset="0"/>
                <a:cs typeface="Helvetica" panose="020B0604020202020204" pitchFamily="34" charset="0"/>
              </a:rPr>
              <a:t>to </a:t>
            </a:r>
            <a:r>
              <a:rPr lang="en-US" sz="2400" spc="-5" dirty="0">
                <a:latin typeface="Helvetica" panose="020B0604020202020204" pitchFamily="34" charset="0"/>
                <a:cs typeface="Helvetica" panose="020B0604020202020204" pitchFamily="34" charset="0"/>
              </a:rPr>
              <a:t>hold </a:t>
            </a:r>
            <a:r>
              <a:rPr lang="en-US" sz="2400" u="heavy" spc="-5" dirty="0">
                <a:latin typeface="Helvetica" panose="020B0604020202020204" pitchFamily="34" charset="0"/>
                <a:cs typeface="Helvetica" panose="020B0604020202020204" pitchFamily="34" charset="0"/>
              </a:rPr>
              <a:t>one </a:t>
            </a:r>
            <a:r>
              <a:rPr lang="en-US" sz="2400" spc="-5" dirty="0">
                <a:latin typeface="Helvetica" panose="020B0604020202020204" pitchFamily="34" charset="0"/>
                <a:cs typeface="Helvetica" panose="020B0604020202020204" pitchFamily="34" charset="0"/>
              </a:rPr>
              <a:t>position </a:t>
            </a:r>
            <a:r>
              <a:rPr lang="en-US" sz="2400" dirty="0">
                <a:latin typeface="Helvetica" panose="020B0604020202020204" pitchFamily="34" charset="0"/>
                <a:cs typeface="Helvetica" panose="020B0604020202020204" pitchFamily="34" charset="0"/>
              </a:rPr>
              <a:t>for six</a:t>
            </a:r>
            <a:r>
              <a:rPr lang="en-US" sz="2400" spc="20"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a:t>
            </a:r>
            <a:r>
              <a:rPr lang="en-US" sz="2400" dirty="0" smtClean="0">
                <a:latin typeface="Helvetica" panose="020B0604020202020204" pitchFamily="34" charset="0"/>
                <a:cs typeface="Helvetica" panose="020B0604020202020204" pitchFamily="34" charset="0"/>
              </a:rPr>
              <a:t>6) months</a:t>
            </a:r>
            <a:r>
              <a:rPr lang="en-US" sz="2400" dirty="0">
                <a:latin typeface="Helvetica" panose="020B0604020202020204" pitchFamily="34" charset="0"/>
                <a:cs typeface="Helvetica" panose="020B0604020202020204" pitchFamily="34" charset="0"/>
              </a:rPr>
              <a:t>.</a:t>
            </a:r>
          </a:p>
          <a:p>
            <a:pPr>
              <a:lnSpc>
                <a:spcPct val="100000"/>
              </a:lnSpc>
              <a:spcBef>
                <a:spcPts val="5"/>
              </a:spcBef>
            </a:pPr>
            <a:endParaRPr lang="en-US" sz="2400" dirty="0">
              <a:latin typeface="Helvetica" panose="020B0604020202020204" pitchFamily="34" charset="0"/>
              <a:cs typeface="Helvetica" panose="020B0604020202020204" pitchFamily="34" charset="0"/>
            </a:endParaRPr>
          </a:p>
          <a:p>
            <a:pPr marL="355600">
              <a:lnSpc>
                <a:spcPts val="2875"/>
              </a:lnSpc>
              <a:buFont typeface="Wingdings"/>
              <a:buChar char=""/>
              <a:tabLst>
                <a:tab pos="355600" algn="l"/>
              </a:tabLst>
            </a:pPr>
            <a:r>
              <a:rPr lang="en-US" sz="2400" spc="-5" dirty="0">
                <a:latin typeface="Helvetica" panose="020B0604020202020204" pitchFamily="34" charset="0"/>
                <a:cs typeface="Helvetica" panose="020B0604020202020204" pitchFamily="34" charset="0"/>
              </a:rPr>
              <a:t>You do not have </a:t>
            </a:r>
            <a:r>
              <a:rPr lang="en-US" sz="2400" dirty="0">
                <a:latin typeface="Helvetica" panose="020B0604020202020204" pitchFamily="34" charset="0"/>
                <a:cs typeface="Helvetica" panose="020B0604020202020204" pitchFamily="34" charset="0"/>
              </a:rPr>
              <a:t>to </a:t>
            </a:r>
            <a:r>
              <a:rPr lang="en-US" sz="2400" spc="-5" dirty="0">
                <a:latin typeface="Helvetica" panose="020B0604020202020204" pitchFamily="34" charset="0"/>
                <a:cs typeface="Helvetica" panose="020B0604020202020204" pitchFamily="34" charset="0"/>
              </a:rPr>
              <a:t>hold </a:t>
            </a:r>
            <a:r>
              <a:rPr lang="en-US" sz="2400" dirty="0">
                <a:latin typeface="Helvetica" panose="020B0604020202020204" pitchFamily="34" charset="0"/>
                <a:cs typeface="Helvetica" panose="020B0604020202020204" pitchFamily="34" charset="0"/>
              </a:rPr>
              <a:t>the </a:t>
            </a:r>
            <a:r>
              <a:rPr lang="en-US" sz="2400" spc="-5" dirty="0">
                <a:latin typeface="Helvetica" panose="020B0604020202020204" pitchFamily="34" charset="0"/>
                <a:cs typeface="Helvetica" panose="020B0604020202020204" pitchFamily="34" charset="0"/>
              </a:rPr>
              <a:t>position </a:t>
            </a:r>
            <a:r>
              <a:rPr lang="en-US" sz="2400" dirty="0">
                <a:latin typeface="Helvetica" panose="020B0604020202020204" pitchFamily="34" charset="0"/>
                <a:cs typeface="Helvetica" panose="020B0604020202020204" pitchFamily="34" charset="0"/>
              </a:rPr>
              <a:t>for six</a:t>
            </a:r>
            <a:r>
              <a:rPr lang="en-US" sz="2400" spc="-20"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(6)</a:t>
            </a:r>
          </a:p>
          <a:p>
            <a:pPr marL="355600">
              <a:lnSpc>
                <a:spcPts val="2875"/>
              </a:lnSpc>
            </a:pPr>
            <a:r>
              <a:rPr lang="en-US" sz="2400" u="heavy" spc="-5" dirty="0">
                <a:latin typeface="Helvetica" panose="020B0604020202020204" pitchFamily="34" charset="0"/>
                <a:cs typeface="Helvetica" panose="020B0604020202020204" pitchFamily="34" charset="0"/>
              </a:rPr>
              <a:t>consecutive</a:t>
            </a:r>
            <a:r>
              <a:rPr lang="en-US" sz="2400" u="heavy" spc="-95"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months.</a:t>
            </a:r>
          </a:p>
          <a:p>
            <a:pPr>
              <a:lnSpc>
                <a:spcPct val="100000"/>
              </a:lnSpc>
              <a:spcBef>
                <a:spcPts val="15"/>
              </a:spcBef>
            </a:pPr>
            <a:endParaRPr lang="en-US" sz="2400" dirty="0">
              <a:latin typeface="Helvetica" panose="020B0604020202020204" pitchFamily="34" charset="0"/>
              <a:cs typeface="Helvetica" panose="020B0604020202020204" pitchFamily="34" charset="0"/>
            </a:endParaRPr>
          </a:p>
          <a:p>
            <a:pPr marL="355600" marR="184150">
              <a:spcBef>
                <a:spcPts val="5"/>
              </a:spcBef>
              <a:buFont typeface="Wingdings"/>
              <a:buChar char=""/>
              <a:tabLst>
                <a:tab pos="355600" algn="l"/>
              </a:tabLst>
            </a:pPr>
            <a:r>
              <a:rPr lang="en-US" sz="2400" spc="-5" dirty="0">
                <a:latin typeface="Helvetica" panose="020B0604020202020204" pitchFamily="34" charset="0"/>
                <a:cs typeface="Helvetica" panose="020B0604020202020204" pitchFamily="34" charset="0"/>
              </a:rPr>
              <a:t>You </a:t>
            </a:r>
            <a:r>
              <a:rPr lang="en-US" sz="2400" dirty="0">
                <a:latin typeface="Helvetica" panose="020B0604020202020204" pitchFamily="34" charset="0"/>
                <a:cs typeface="Helvetica" panose="020B0604020202020204" pitchFamily="34" charset="0"/>
              </a:rPr>
              <a:t>may meet this requirement </a:t>
            </a:r>
            <a:r>
              <a:rPr lang="en-US" sz="2400" spc="-5" dirty="0">
                <a:latin typeface="Helvetica" panose="020B0604020202020204" pitchFamily="34" charset="0"/>
                <a:cs typeface="Helvetica" panose="020B0604020202020204" pitchFamily="34" charset="0"/>
              </a:rPr>
              <a:t>any </a:t>
            </a:r>
            <a:r>
              <a:rPr lang="en-US" sz="2400" dirty="0">
                <a:latin typeface="Helvetica" panose="020B0604020202020204" pitchFamily="34" charset="0"/>
                <a:cs typeface="Helvetica" panose="020B0604020202020204" pitchFamily="34" charset="0"/>
              </a:rPr>
              <a:t>time while</a:t>
            </a:r>
            <a:r>
              <a:rPr lang="en-US" sz="2400" spc="-120"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a </a:t>
            </a:r>
            <a:r>
              <a:rPr lang="en-US" sz="2400" spc="-5" dirty="0" smtClean="0">
                <a:latin typeface="Helvetica" panose="020B0604020202020204" pitchFamily="34" charset="0"/>
                <a:cs typeface="Helvetica" panose="020B0604020202020204" pitchFamily="34" charset="0"/>
              </a:rPr>
              <a:t>Life</a:t>
            </a:r>
            <a:r>
              <a:rPr lang="en-US" sz="2400" spc="-105" dirty="0" smtClean="0">
                <a:latin typeface="Helvetica" panose="020B0604020202020204" pitchFamily="34" charset="0"/>
                <a:cs typeface="Helvetica" panose="020B0604020202020204" pitchFamily="34" charset="0"/>
              </a:rPr>
              <a:t> </a:t>
            </a:r>
            <a:r>
              <a:rPr lang="en-US" sz="2400" spc="-5" dirty="0">
                <a:latin typeface="Helvetica" panose="020B0604020202020204" pitchFamily="34" charset="0"/>
                <a:cs typeface="Helvetica" panose="020B0604020202020204" pitchFamily="34" charset="0"/>
              </a:rPr>
              <a:t>Scout</a:t>
            </a:r>
            <a:r>
              <a:rPr lang="en-US" sz="2800" spc="-5" dirty="0">
                <a:latin typeface="Helvetica" panose="020B0604020202020204" pitchFamily="34" charset="0"/>
                <a:cs typeface="Helvetica" panose="020B0604020202020204" pitchFamily="34" charset="0"/>
              </a:rPr>
              <a:t>.</a:t>
            </a:r>
            <a:endParaRPr lang="en-US" sz="2800"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22</a:t>
            </a:fld>
            <a:endParaRPr lang="en-US" dirty="0"/>
          </a:p>
        </p:txBody>
      </p:sp>
    </p:spTree>
    <p:extLst>
      <p:ext uri="{BB962C8B-B14F-4D97-AF65-F5344CB8AC3E}">
        <p14:creationId xmlns:p14="http://schemas.microsoft.com/office/powerpoint/2010/main" val="2851647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latin typeface="Bookman Old Style"/>
                <a:cs typeface="Bookman Old Style"/>
              </a:rPr>
              <a:t>Performance </a:t>
            </a:r>
            <a:r>
              <a:rPr lang="en-US" dirty="0">
                <a:latin typeface="Bookman Old Style"/>
                <a:cs typeface="Bookman Old Style"/>
              </a:rPr>
              <a:t>in the </a:t>
            </a:r>
            <a:r>
              <a:rPr lang="en-US" spc="-5" dirty="0">
                <a:latin typeface="Bookman Old Style"/>
                <a:cs typeface="Bookman Old Style"/>
              </a:rPr>
              <a:t>Position of</a:t>
            </a:r>
            <a:r>
              <a:rPr lang="en-US" spc="-114" dirty="0">
                <a:latin typeface="Bookman Old Style"/>
                <a:cs typeface="Bookman Old Style"/>
              </a:rPr>
              <a:t> </a:t>
            </a:r>
            <a:r>
              <a:rPr lang="en-US" dirty="0">
                <a:latin typeface="Bookman Old Style"/>
                <a:cs typeface="Bookman Old Style"/>
              </a:rPr>
              <a:t>Responsibility</a:t>
            </a:r>
            <a:endParaRPr lang="en-US" dirty="0"/>
          </a:p>
        </p:txBody>
      </p:sp>
      <p:sp>
        <p:nvSpPr>
          <p:cNvPr id="3" name="Content Placeholder 2"/>
          <p:cNvSpPr>
            <a:spLocks noGrp="1"/>
          </p:cNvSpPr>
          <p:nvPr>
            <p:ph idx="1"/>
          </p:nvPr>
        </p:nvSpPr>
        <p:spPr/>
        <p:txBody>
          <a:bodyPr/>
          <a:lstStyle/>
          <a:p>
            <a:pPr marL="355600" marR="1011555">
              <a:buFont typeface="Wingdings"/>
              <a:buChar char=""/>
              <a:tabLst>
                <a:tab pos="355600" algn="l"/>
              </a:tabLst>
            </a:pPr>
            <a:r>
              <a:rPr lang="en-US" sz="2800" spc="-5" dirty="0">
                <a:latin typeface="Helvetica" panose="020B0604020202020204" pitchFamily="34" charset="0"/>
                <a:cs typeface="Helvetica" panose="020B0604020202020204" pitchFamily="34" charset="0"/>
              </a:rPr>
              <a:t>A </a:t>
            </a:r>
            <a:r>
              <a:rPr lang="en-US" sz="2800" spc="-10" dirty="0">
                <a:latin typeface="Helvetica" panose="020B0604020202020204" pitchFamily="34" charset="0"/>
                <a:cs typeface="Helvetica" panose="020B0604020202020204" pitchFamily="34" charset="0"/>
              </a:rPr>
              <a:t>Scout </a:t>
            </a:r>
            <a:r>
              <a:rPr lang="en-US" sz="2800" spc="-5" dirty="0">
                <a:latin typeface="Helvetica" panose="020B0604020202020204" pitchFamily="34" charset="0"/>
                <a:cs typeface="Helvetica" panose="020B0604020202020204" pitchFamily="34" charset="0"/>
              </a:rPr>
              <a:t>may </a:t>
            </a:r>
            <a:r>
              <a:rPr lang="en-US" sz="2800" spc="-10" dirty="0">
                <a:latin typeface="Helvetica" panose="020B0604020202020204" pitchFamily="34" charset="0"/>
                <a:cs typeface="Helvetica" panose="020B0604020202020204" pitchFamily="34" charset="0"/>
              </a:rPr>
              <a:t>not </a:t>
            </a:r>
            <a:r>
              <a:rPr lang="en-US" sz="2800" spc="-5" dirty="0">
                <a:latin typeface="Helvetica" panose="020B0604020202020204" pitchFamily="34" charset="0"/>
                <a:cs typeface="Helvetica" panose="020B0604020202020204" pitchFamily="34" charset="0"/>
              </a:rPr>
              <a:t>be held </a:t>
            </a:r>
            <a:r>
              <a:rPr lang="en-US" sz="2800" dirty="0">
                <a:latin typeface="Helvetica" panose="020B0604020202020204" pitchFamily="34" charset="0"/>
                <a:cs typeface="Helvetica" panose="020B0604020202020204" pitchFamily="34" charset="0"/>
              </a:rPr>
              <a:t>to </a:t>
            </a:r>
            <a:r>
              <a:rPr lang="en-US" sz="2800" spc="-10" dirty="0">
                <a:latin typeface="Helvetica" panose="020B0604020202020204" pitchFamily="34" charset="0"/>
                <a:cs typeface="Helvetica" panose="020B0604020202020204" pitchFamily="34" charset="0"/>
              </a:rPr>
              <a:t>an  </a:t>
            </a:r>
            <a:r>
              <a:rPr lang="en-US" sz="2800" spc="-5" dirty="0">
                <a:latin typeface="Helvetica" panose="020B0604020202020204" pitchFamily="34" charset="0"/>
                <a:cs typeface="Helvetica" panose="020B0604020202020204" pitchFamily="34" charset="0"/>
              </a:rPr>
              <a:t>extraordinary, </a:t>
            </a:r>
            <a:r>
              <a:rPr lang="en-US" sz="2800" spc="-10" dirty="0">
                <a:latin typeface="Helvetica" panose="020B0604020202020204" pitchFamily="34" charset="0"/>
                <a:cs typeface="Helvetica" panose="020B0604020202020204" pitchFamily="34" charset="0"/>
              </a:rPr>
              <a:t>undefined, </a:t>
            </a:r>
            <a:r>
              <a:rPr lang="en-US" sz="2800" spc="-5" dirty="0">
                <a:latin typeface="Helvetica" panose="020B0604020202020204" pitchFamily="34" charset="0"/>
                <a:cs typeface="Helvetica" panose="020B0604020202020204" pitchFamily="34" charset="0"/>
              </a:rPr>
              <a:t>or </a:t>
            </a:r>
            <a:r>
              <a:rPr lang="en-US" sz="2800" spc="-10" dirty="0">
                <a:latin typeface="Helvetica" panose="020B0604020202020204" pitchFamily="34" charset="0"/>
                <a:cs typeface="Helvetica" panose="020B0604020202020204" pitchFamily="34" charset="0"/>
              </a:rPr>
              <a:t>unknown  standard </a:t>
            </a:r>
            <a:r>
              <a:rPr lang="en-US" sz="2800" spc="-5" dirty="0">
                <a:latin typeface="Helvetica" panose="020B0604020202020204" pitchFamily="34" charset="0"/>
                <a:cs typeface="Helvetica" panose="020B0604020202020204" pitchFamily="34" charset="0"/>
              </a:rPr>
              <a:t>of </a:t>
            </a:r>
            <a:r>
              <a:rPr lang="en-US" sz="2800" spc="-10" dirty="0">
                <a:latin typeface="Helvetica" panose="020B0604020202020204" pitchFamily="34" charset="0"/>
                <a:cs typeface="Helvetica" panose="020B0604020202020204" pitchFamily="34" charset="0"/>
              </a:rPr>
              <a:t>performance.</a:t>
            </a:r>
            <a:endParaRPr lang="en-US" sz="2800" dirty="0">
              <a:latin typeface="Helvetica" panose="020B0604020202020204" pitchFamily="34" charset="0"/>
              <a:cs typeface="Helvetica" panose="020B0604020202020204" pitchFamily="34" charset="0"/>
            </a:endParaRPr>
          </a:p>
          <a:p>
            <a:pPr>
              <a:lnSpc>
                <a:spcPct val="100000"/>
              </a:lnSpc>
              <a:spcBef>
                <a:spcPts val="45"/>
              </a:spcBef>
              <a:buFont typeface="Wingdings"/>
              <a:buChar char=""/>
            </a:pPr>
            <a:endParaRPr lang="en-US" sz="2800" dirty="0">
              <a:latin typeface="Helvetica" panose="020B0604020202020204" pitchFamily="34" charset="0"/>
              <a:cs typeface="Helvetica" panose="020B0604020202020204" pitchFamily="34" charset="0"/>
            </a:endParaRPr>
          </a:p>
          <a:p>
            <a:pPr marL="355600" marR="5080">
              <a:buFont typeface="Wingdings"/>
              <a:buChar char=""/>
              <a:tabLst>
                <a:tab pos="355600" algn="l"/>
              </a:tabLst>
            </a:pPr>
            <a:r>
              <a:rPr lang="en-US" sz="2800" spc="-15" dirty="0">
                <a:latin typeface="Helvetica" panose="020B0604020202020204" pitchFamily="34" charset="0"/>
                <a:cs typeface="Helvetica" panose="020B0604020202020204" pitchFamily="34" charset="0"/>
              </a:rPr>
              <a:t>The </a:t>
            </a:r>
            <a:r>
              <a:rPr lang="en-US" sz="2800" spc="-10" dirty="0">
                <a:latin typeface="Helvetica" panose="020B0604020202020204" pitchFamily="34" charset="0"/>
                <a:cs typeface="Helvetica" panose="020B0604020202020204" pitchFamily="34" charset="0"/>
              </a:rPr>
              <a:t>standard </a:t>
            </a:r>
            <a:r>
              <a:rPr lang="en-US" sz="2800" spc="-5" dirty="0">
                <a:latin typeface="Helvetica" panose="020B0604020202020204" pitchFamily="34" charset="0"/>
                <a:cs typeface="Helvetica" panose="020B0604020202020204" pitchFamily="34" charset="0"/>
              </a:rPr>
              <a:t>of </a:t>
            </a:r>
            <a:r>
              <a:rPr lang="en-US" sz="2800" spc="-10" dirty="0">
                <a:latin typeface="Helvetica" panose="020B0604020202020204" pitchFamily="34" charset="0"/>
                <a:cs typeface="Helvetica" panose="020B0604020202020204" pitchFamily="34" charset="0"/>
              </a:rPr>
              <a:t>performance used </a:t>
            </a:r>
            <a:r>
              <a:rPr lang="en-US" sz="2800" spc="-5" dirty="0">
                <a:latin typeface="Helvetica" panose="020B0604020202020204" pitchFamily="34" charset="0"/>
                <a:cs typeface="Helvetica" panose="020B0604020202020204" pitchFamily="34" charset="0"/>
              </a:rPr>
              <a:t>to  measure this requirement </a:t>
            </a:r>
            <a:r>
              <a:rPr lang="en-US" sz="2800" spc="-10" dirty="0">
                <a:latin typeface="Helvetica" panose="020B0604020202020204" pitchFamily="34" charset="0"/>
                <a:cs typeface="Helvetica" panose="020B0604020202020204" pitchFamily="34" charset="0"/>
              </a:rPr>
              <a:t>shall </a:t>
            </a:r>
            <a:r>
              <a:rPr lang="en-US" sz="2800" spc="-5" dirty="0">
                <a:latin typeface="Helvetica" panose="020B0604020202020204" pitchFamily="34" charset="0"/>
                <a:cs typeface="Helvetica" panose="020B0604020202020204" pitchFamily="34" charset="0"/>
              </a:rPr>
              <a:t>be the </a:t>
            </a:r>
            <a:r>
              <a:rPr lang="en-US" sz="2800" spc="-10" dirty="0">
                <a:latin typeface="Helvetica" panose="020B0604020202020204" pitchFamily="34" charset="0"/>
                <a:cs typeface="Helvetica" panose="020B0604020202020204" pitchFamily="34" charset="0"/>
              </a:rPr>
              <a:t>same  </a:t>
            </a:r>
            <a:r>
              <a:rPr lang="en-US" sz="2800" spc="-5" dirty="0">
                <a:latin typeface="Helvetica" panose="020B0604020202020204" pitchFamily="34" charset="0"/>
                <a:cs typeface="Helvetica" panose="020B0604020202020204" pitchFamily="34" charset="0"/>
              </a:rPr>
              <a:t>as that </a:t>
            </a:r>
            <a:r>
              <a:rPr lang="en-US" sz="2800" spc="-10" dirty="0">
                <a:latin typeface="Helvetica" panose="020B0604020202020204" pitchFamily="34" charset="0"/>
                <a:cs typeface="Helvetica" panose="020B0604020202020204" pitchFamily="34" charset="0"/>
              </a:rPr>
              <a:t>applied </a:t>
            </a:r>
            <a:r>
              <a:rPr lang="en-US" sz="2800" spc="-5" dirty="0">
                <a:latin typeface="Helvetica" panose="020B0604020202020204" pitchFamily="34" charset="0"/>
                <a:cs typeface="Helvetica" panose="020B0604020202020204" pitchFamily="34" charset="0"/>
              </a:rPr>
              <a:t>to other Star, Life </a:t>
            </a:r>
            <a:r>
              <a:rPr lang="en-US" sz="2800" spc="-10" dirty="0">
                <a:latin typeface="Helvetica" panose="020B0604020202020204" pitchFamily="34" charset="0"/>
                <a:cs typeface="Helvetica" panose="020B0604020202020204" pitchFamily="34" charset="0"/>
              </a:rPr>
              <a:t>or Eagle  Scout</a:t>
            </a:r>
            <a:r>
              <a:rPr lang="en-US" sz="2800" spc="-80" dirty="0">
                <a:latin typeface="Helvetica" panose="020B0604020202020204" pitchFamily="34" charset="0"/>
                <a:cs typeface="Helvetica" panose="020B0604020202020204" pitchFamily="34" charset="0"/>
              </a:rPr>
              <a:t> </a:t>
            </a:r>
            <a:r>
              <a:rPr lang="en-US" sz="2800" spc="-5" dirty="0">
                <a:latin typeface="Helvetica" panose="020B0604020202020204" pitchFamily="34" charset="0"/>
                <a:cs typeface="Helvetica" panose="020B0604020202020204" pitchFamily="34" charset="0"/>
              </a:rPr>
              <a:t>candidates.</a:t>
            </a:r>
            <a:endParaRPr lang="en-US" sz="2800"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23</a:t>
            </a:fld>
            <a:endParaRPr lang="en-US" dirty="0"/>
          </a:p>
        </p:txBody>
      </p:sp>
    </p:spTree>
    <p:extLst>
      <p:ext uri="{BB962C8B-B14F-4D97-AF65-F5344CB8AC3E}">
        <p14:creationId xmlns:p14="http://schemas.microsoft.com/office/powerpoint/2010/main" val="233182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Font typeface="+mj-lt"/>
              <a:buAutoNum type="arabicPeriod" startAt="5"/>
            </a:pPr>
            <a:r>
              <a:rPr lang="en-US" dirty="0">
                <a:latin typeface="Helvetica" pitchFamily="27" charset="0"/>
                <a:ea typeface="ヒラギノ角ゴ Pro W3" charset="-128"/>
              </a:rPr>
              <a:t>While a Life Scout, plan, develop, and give leadership to others in a service project helpful to any religious institution, any school, or your community. (The project must benefit an organization other than Boy Scouting.) A project proposal must be approved by the organization benefiting from the effort, your unit leader and unit committee, and the council or district before you start. You must use the Eagle Scout Service Project Workbook, BSA publication No. 512-927, in meeting this requirement. (To learn more about the Eagle Scout service project, see the Guide to Advancement, topics 9.0.2.0 through 9.0.2.16.) </a:t>
            </a: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24</a:t>
            </a:fld>
            <a:endParaRPr lang="en-US" dirty="0"/>
          </a:p>
        </p:txBody>
      </p:sp>
      <p:sp>
        <p:nvSpPr>
          <p:cNvPr id="8" name="Rectangle 7"/>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The key is to “plan, develop, and give leadership”…</a:t>
            </a:r>
          </a:p>
          <a:p>
            <a:pPr algn="ctr"/>
            <a:r>
              <a:rPr lang="en-US" sz="2000" b="1" i="1" dirty="0">
                <a:solidFill>
                  <a:schemeClr val="bg1"/>
                </a:solidFill>
                <a:latin typeface="Arial" pitchFamily="34" charset="0"/>
                <a:cs typeface="Arial" pitchFamily="34" charset="0"/>
              </a:rPr>
              <a:t>(More on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Font typeface="+mj-lt"/>
              <a:buAutoNum type="arabicPeriod" startAt="6"/>
            </a:pPr>
            <a:r>
              <a:rPr lang="en-US" dirty="0">
                <a:latin typeface="Helvetica" pitchFamily="27" charset="0"/>
                <a:ea typeface="ヒラギノ角ゴ Pro W3" charset="-128"/>
              </a:rPr>
              <a:t>Take part in a</a:t>
            </a:r>
            <a:r>
              <a:rPr lang="en-US" dirty="0">
                <a:solidFill>
                  <a:srgbClr val="FFFFFF"/>
                </a:solidFill>
                <a:latin typeface="Helvetica" pitchFamily="27" charset="0"/>
                <a:ea typeface="ヒラギノ角ゴ Pro W3" charset="-128"/>
              </a:rPr>
              <a:t> Scoutmaster </a:t>
            </a:r>
            <a:r>
              <a:rPr lang="en-US" dirty="0">
                <a:latin typeface="Helvetica" pitchFamily="27" charset="0"/>
                <a:ea typeface="ヒラギノ角ゴ Pro W3" charset="-128"/>
              </a:rPr>
              <a:t>conference</a:t>
            </a:r>
            <a:r>
              <a:rPr lang="en-US" dirty="0" smtClean="0">
                <a:latin typeface="Helvetica" pitchFamily="27" charset="0"/>
                <a:ea typeface="ヒラギノ角ゴ Pro W3" charset="-128"/>
              </a:rPr>
              <a:t>.</a:t>
            </a:r>
          </a:p>
          <a:p>
            <a:pPr marL="457200" indent="-457200" eaLnBrk="1" hangingPunct="1">
              <a:buFont typeface="+mj-lt"/>
              <a:buAutoNum type="arabicPeriod" startAt="6"/>
            </a:pPr>
            <a:endParaRPr lang="en-US" dirty="0">
              <a:latin typeface="Helvetica" pitchFamily="27" charset="0"/>
              <a:ea typeface="ヒラギノ角ゴ Pro W3" charset="-128"/>
            </a:endParaRPr>
          </a:p>
          <a:p>
            <a:pPr marL="0" indent="0" eaLnBrk="1" hangingPunct="1">
              <a:buNone/>
            </a:pPr>
            <a:r>
              <a:rPr lang="en-US" dirty="0">
                <a:latin typeface="Helvetica" panose="020B0604020202020204" pitchFamily="34" charset="0"/>
                <a:cs typeface="Helvetica" panose="020B0604020202020204" pitchFamily="34" charset="0"/>
              </a:rPr>
              <a:t>A </a:t>
            </a:r>
            <a:r>
              <a:rPr lang="en-US" spc="-5" dirty="0">
                <a:latin typeface="Helvetica" panose="020B0604020202020204" pitchFamily="34" charset="0"/>
                <a:cs typeface="Helvetica" panose="020B0604020202020204" pitchFamily="34" charset="0"/>
              </a:rPr>
              <a:t>Scoutmaster </a:t>
            </a:r>
            <a:r>
              <a:rPr lang="en-US" dirty="0">
                <a:latin typeface="Helvetica" panose="020B0604020202020204" pitchFamily="34" charset="0"/>
                <a:cs typeface="Helvetica" panose="020B0604020202020204" pitchFamily="34" charset="0"/>
              </a:rPr>
              <a:t>conference is a </a:t>
            </a:r>
            <a:r>
              <a:rPr lang="en-US" spc="-5" dirty="0">
                <a:latin typeface="Helvetica" panose="020B0604020202020204" pitchFamily="34" charset="0"/>
                <a:cs typeface="Helvetica" panose="020B0604020202020204" pitchFamily="34" charset="0"/>
              </a:rPr>
              <a:t>positive </a:t>
            </a:r>
            <a:r>
              <a:rPr lang="en-US" dirty="0">
                <a:latin typeface="Helvetica" panose="020B0604020202020204" pitchFamily="34" charset="0"/>
                <a:cs typeface="Helvetica" panose="020B0604020202020204" pitchFamily="34" charset="0"/>
              </a:rPr>
              <a:t>experience,  </a:t>
            </a:r>
            <a:r>
              <a:rPr lang="en-US" spc="-5" dirty="0">
                <a:latin typeface="Helvetica" panose="020B0604020202020204" pitchFamily="34" charset="0"/>
                <a:cs typeface="Helvetica" panose="020B0604020202020204" pitchFamily="34" charset="0"/>
              </a:rPr>
              <a:t>the objective of </a:t>
            </a:r>
            <a:r>
              <a:rPr lang="en-US" dirty="0">
                <a:latin typeface="Helvetica" panose="020B0604020202020204" pitchFamily="34" charset="0"/>
                <a:cs typeface="Helvetica" panose="020B0604020202020204" pitchFamily="34" charset="0"/>
              </a:rPr>
              <a:t>which is </a:t>
            </a:r>
            <a:r>
              <a:rPr lang="en-US" spc="-5" dirty="0">
                <a:latin typeface="Helvetica" panose="020B0604020202020204" pitchFamily="34" charset="0"/>
                <a:cs typeface="Helvetica" panose="020B0604020202020204" pitchFamily="34" charset="0"/>
              </a:rPr>
              <a:t>to help </a:t>
            </a:r>
            <a:r>
              <a:rPr lang="en-US" dirty="0">
                <a:latin typeface="Helvetica" panose="020B0604020202020204" pitchFamily="34" charset="0"/>
                <a:cs typeface="Helvetica" panose="020B0604020202020204" pitchFamily="34" charset="0"/>
              </a:rPr>
              <a:t>a </a:t>
            </a:r>
            <a:r>
              <a:rPr lang="en-US" spc="-5" dirty="0">
                <a:latin typeface="Helvetica" panose="020B0604020202020204" pitchFamily="34" charset="0"/>
                <a:cs typeface="Helvetica" panose="020B0604020202020204" pitchFamily="34" charset="0"/>
              </a:rPr>
              <a:t>Scout evaluate  his accomplishments and </a:t>
            </a:r>
            <a:r>
              <a:rPr lang="en-US" dirty="0">
                <a:latin typeface="Helvetica" panose="020B0604020202020204" pitchFamily="34" charset="0"/>
                <a:cs typeface="Helvetica" panose="020B0604020202020204" pitchFamily="34" charset="0"/>
              </a:rPr>
              <a:t>set </a:t>
            </a:r>
            <a:r>
              <a:rPr lang="en-US" spc="-5" dirty="0">
                <a:latin typeface="Helvetica" panose="020B0604020202020204" pitchFamily="34" charset="0"/>
                <a:cs typeface="Helvetica" panose="020B0604020202020204" pitchFamily="34" charset="0"/>
              </a:rPr>
              <a:t>new goals. Even goals  beyond </a:t>
            </a:r>
            <a:r>
              <a:rPr lang="en-US" dirty="0">
                <a:latin typeface="Helvetica" panose="020B0604020202020204" pitchFamily="34" charset="0"/>
                <a:cs typeface="Helvetica" panose="020B0604020202020204" pitchFamily="34" charset="0"/>
              </a:rPr>
              <a:t>the rank </a:t>
            </a:r>
            <a:r>
              <a:rPr lang="en-US" spc="-5" dirty="0">
                <a:latin typeface="Helvetica" panose="020B0604020202020204" pitchFamily="34" charset="0"/>
                <a:cs typeface="Helvetica" panose="020B0604020202020204" pitchFamily="34" charset="0"/>
              </a:rPr>
              <a:t>of Eagle and/or </a:t>
            </a:r>
            <a:r>
              <a:rPr lang="en-US" dirty="0">
                <a:latin typeface="Helvetica" panose="020B0604020202020204" pitchFamily="34" charset="0"/>
                <a:cs typeface="Helvetica" panose="020B0604020202020204" pitchFamily="34" charset="0"/>
              </a:rPr>
              <a:t>the </a:t>
            </a:r>
            <a:r>
              <a:rPr lang="en-US" spc="-5" dirty="0">
                <a:latin typeface="Helvetica" panose="020B0604020202020204" pitchFamily="34" charset="0"/>
                <a:cs typeface="Helvetica" panose="020B0604020202020204" pitchFamily="34" charset="0"/>
              </a:rPr>
              <a:t>age of</a:t>
            </a:r>
            <a:r>
              <a:rPr lang="en-US" spc="-90" dirty="0">
                <a:latin typeface="Helvetica" panose="020B0604020202020204" pitchFamily="34" charset="0"/>
                <a:cs typeface="Helvetica" panose="020B0604020202020204" pitchFamily="34" charset="0"/>
              </a:rPr>
              <a:t> </a:t>
            </a:r>
            <a:r>
              <a:rPr lang="en-US" spc="-5" dirty="0">
                <a:latin typeface="Helvetica" panose="020B0604020202020204" pitchFamily="34" charset="0"/>
                <a:cs typeface="Helvetica" panose="020B0604020202020204" pitchFamily="34" charset="0"/>
              </a:rPr>
              <a:t>18.</a:t>
            </a:r>
            <a:endParaRPr lang="en-US" dirty="0">
              <a:latin typeface="Helvetica" panose="020B0604020202020204" pitchFamily="34" charset="0"/>
              <a:cs typeface="Helvetica" panose="020B0604020202020204" pitchFamily="34" charset="0"/>
            </a:endParaRPr>
          </a:p>
          <a:p>
            <a:pPr marL="0" indent="0" eaLnBrk="1" hangingPunct="1">
              <a:buNone/>
            </a:pPr>
            <a:endParaRPr lang="en-US" dirty="0" smtClean="0">
              <a:latin typeface="Helvetica" pitchFamily="27" charset="0"/>
              <a:ea typeface="ヒラギノ角ゴ Pro W3" charset="-128"/>
            </a:endParaRP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25</a:t>
            </a:fld>
            <a:endParaRPr lang="en-US" dirty="0"/>
          </a:p>
        </p:txBody>
      </p:sp>
      <p:sp>
        <p:nvSpPr>
          <p:cNvPr id="8" name="Rectangle 7"/>
          <p:cNvSpPr>
            <a:spLocks noChangeArrowheads="1"/>
          </p:cNvSpPr>
          <p:nvPr/>
        </p:nvSpPr>
        <p:spPr bwMode="auto">
          <a:xfrm>
            <a:off x="314325" y="451845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Requirement does not say to “pass” a conference.  It is also not required to be the last step before a Board of Review.</a:t>
            </a:r>
            <a:endParaRPr lang="en-US" sz="2000" b="1" i="1" dirty="0">
              <a:solidFill>
                <a:schemeClr val="bg1"/>
              </a:solidFill>
              <a:effectLst>
                <a:outerShdw blurRad="50800" dist="50800" dir="5400000" algn="ctr" rotWithShape="0">
                  <a:schemeClr val="tx1"/>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latin typeface="Bookman Old Style"/>
                <a:cs typeface="Bookman Old Style"/>
              </a:rPr>
              <a:t>Scoutmaster Conference </a:t>
            </a:r>
            <a:r>
              <a:rPr lang="en-US" spc="-5" dirty="0">
                <a:latin typeface="Bookman Old Style"/>
                <a:cs typeface="Bookman Old Style"/>
              </a:rPr>
              <a:t>-</a:t>
            </a:r>
            <a:r>
              <a:rPr lang="en-US" spc="95" dirty="0">
                <a:latin typeface="Bookman Old Style"/>
                <a:cs typeface="Bookman Old Style"/>
              </a:rPr>
              <a:t> </a:t>
            </a:r>
            <a:r>
              <a:rPr lang="en-US" spc="-10" dirty="0">
                <a:latin typeface="Bookman Old Style"/>
                <a:cs typeface="Bookman Old Style"/>
              </a:rPr>
              <a:t>continued</a:t>
            </a:r>
            <a:endParaRPr lang="en-US" b="0" dirty="0"/>
          </a:p>
        </p:txBody>
      </p:sp>
      <p:sp>
        <p:nvSpPr>
          <p:cNvPr id="3" name="Content Placeholder 2"/>
          <p:cNvSpPr>
            <a:spLocks noGrp="1"/>
          </p:cNvSpPr>
          <p:nvPr>
            <p:ph idx="1"/>
          </p:nvPr>
        </p:nvSpPr>
        <p:spPr/>
        <p:txBody>
          <a:bodyPr/>
          <a:lstStyle/>
          <a:p>
            <a:r>
              <a:rPr lang="en-US" sz="2400" dirty="0">
                <a:latin typeface="Bookman Old Style"/>
                <a:cs typeface="Bookman Old Style"/>
              </a:rPr>
              <a:t>When there is a reason to </a:t>
            </a:r>
            <a:r>
              <a:rPr lang="en-US" sz="2400" spc="-5" dirty="0">
                <a:latin typeface="Bookman Old Style"/>
                <a:cs typeface="Bookman Old Style"/>
              </a:rPr>
              <a:t>believe </a:t>
            </a:r>
            <a:r>
              <a:rPr lang="en-US" sz="2400" dirty="0">
                <a:latin typeface="Bookman Old Style"/>
                <a:cs typeface="Bookman Old Style"/>
              </a:rPr>
              <a:t>that </a:t>
            </a:r>
            <a:r>
              <a:rPr lang="en-US" sz="2400" spc="-5" dirty="0">
                <a:latin typeface="Bookman Old Style"/>
                <a:cs typeface="Bookman Old Style"/>
              </a:rPr>
              <a:t>an Eagle  </a:t>
            </a:r>
            <a:r>
              <a:rPr lang="en-US" sz="2400" dirty="0">
                <a:latin typeface="Bookman Old Style"/>
                <a:cs typeface="Bookman Old Style"/>
              </a:rPr>
              <a:t>candidate will </a:t>
            </a:r>
            <a:r>
              <a:rPr lang="en-US" sz="2400" spc="-5" dirty="0">
                <a:latin typeface="Bookman Old Style"/>
                <a:cs typeface="Bookman Old Style"/>
              </a:rPr>
              <a:t>not be qualified </a:t>
            </a:r>
            <a:r>
              <a:rPr lang="en-US" sz="2400" dirty="0">
                <a:latin typeface="Bookman Old Style"/>
                <a:cs typeface="Bookman Old Style"/>
              </a:rPr>
              <a:t>to </a:t>
            </a:r>
            <a:r>
              <a:rPr lang="en-US" sz="2400" spc="-5" dirty="0">
                <a:latin typeface="Bookman Old Style"/>
                <a:cs typeface="Bookman Old Style"/>
              </a:rPr>
              <a:t>achieve </a:t>
            </a:r>
            <a:r>
              <a:rPr lang="en-US" sz="2400" dirty="0">
                <a:latin typeface="Bookman Old Style"/>
                <a:cs typeface="Bookman Old Style"/>
              </a:rPr>
              <a:t>the </a:t>
            </a:r>
            <a:r>
              <a:rPr lang="en-US" sz="2400" spc="-5" dirty="0">
                <a:latin typeface="Bookman Old Style"/>
                <a:cs typeface="Bookman Old Style"/>
              </a:rPr>
              <a:t>Eagle  Scout award </a:t>
            </a:r>
            <a:r>
              <a:rPr lang="en-US" sz="2400" dirty="0">
                <a:latin typeface="Bookman Old Style"/>
                <a:cs typeface="Bookman Old Style"/>
              </a:rPr>
              <a:t>within the six month </a:t>
            </a:r>
            <a:r>
              <a:rPr lang="en-US" sz="2400" spc="-5" dirty="0">
                <a:latin typeface="Bookman Old Style"/>
                <a:cs typeface="Bookman Old Style"/>
              </a:rPr>
              <a:t>period prior </a:t>
            </a:r>
            <a:r>
              <a:rPr lang="en-US" sz="2400" dirty="0">
                <a:latin typeface="Bookman Old Style"/>
                <a:cs typeface="Bookman Old Style"/>
              </a:rPr>
              <a:t>to  </a:t>
            </a:r>
            <a:r>
              <a:rPr lang="en-US" sz="2400" spc="-5" dirty="0">
                <a:latin typeface="Bookman Old Style"/>
                <a:cs typeface="Bookman Old Style"/>
              </a:rPr>
              <a:t>his </a:t>
            </a:r>
            <a:r>
              <a:rPr lang="en-US" sz="2400" dirty="0">
                <a:latin typeface="Bookman Old Style"/>
                <a:cs typeface="Bookman Old Style"/>
              </a:rPr>
              <a:t>eighteenth </a:t>
            </a:r>
            <a:r>
              <a:rPr lang="en-US" sz="2400" spc="-5" dirty="0">
                <a:latin typeface="Bookman Old Style"/>
                <a:cs typeface="Bookman Old Style"/>
              </a:rPr>
              <a:t>birthday, </a:t>
            </a:r>
            <a:r>
              <a:rPr lang="en-US" sz="2400" u="heavy" spc="-5" dirty="0">
                <a:solidFill>
                  <a:srgbClr val="FF0000"/>
                </a:solidFill>
                <a:latin typeface="Bookman Old Style"/>
                <a:cs typeface="Bookman Old Style"/>
              </a:rPr>
              <a:t>the unit </a:t>
            </a:r>
            <a:r>
              <a:rPr lang="en-US" sz="2400" u="heavy" dirty="0">
                <a:solidFill>
                  <a:srgbClr val="FF0000"/>
                </a:solidFill>
                <a:latin typeface="Bookman Old Style"/>
                <a:cs typeface="Bookman Old Style"/>
              </a:rPr>
              <a:t>leader </a:t>
            </a:r>
            <a:r>
              <a:rPr lang="en-US" sz="2400" u="heavy" dirty="0" smtClean="0">
                <a:solidFill>
                  <a:srgbClr val="FF0000"/>
                </a:solidFill>
                <a:latin typeface="Bookman Old Style"/>
                <a:cs typeface="Bookman Old Style"/>
              </a:rPr>
              <a:t>is </a:t>
            </a:r>
            <a:r>
              <a:rPr lang="en-US" sz="2400" u="heavy" spc="-5" dirty="0" smtClean="0">
                <a:solidFill>
                  <a:srgbClr val="FF0000"/>
                </a:solidFill>
                <a:latin typeface="Bookman Old Style"/>
                <a:cs typeface="Bookman Old Style"/>
              </a:rPr>
              <a:t>obligated </a:t>
            </a:r>
            <a:r>
              <a:rPr lang="en-US" sz="2400" spc="-5" dirty="0">
                <a:latin typeface="Bookman Old Style"/>
                <a:cs typeface="Bookman Old Style"/>
              </a:rPr>
              <a:t>to </a:t>
            </a:r>
            <a:r>
              <a:rPr lang="en-US" sz="2400" dirty="0">
                <a:latin typeface="Bookman Old Style"/>
                <a:cs typeface="Bookman Old Style"/>
              </a:rPr>
              <a:t>initiate a </a:t>
            </a:r>
            <a:r>
              <a:rPr lang="en-US" sz="2400" spc="-5" dirty="0">
                <a:latin typeface="Bookman Old Style"/>
                <a:cs typeface="Bookman Old Style"/>
              </a:rPr>
              <a:t>counseling session, on </a:t>
            </a:r>
            <a:r>
              <a:rPr lang="en-US" sz="2400" dirty="0">
                <a:latin typeface="Bookman Old Style"/>
                <a:cs typeface="Bookman Old Style"/>
              </a:rPr>
              <a:t>a  timely </a:t>
            </a:r>
            <a:r>
              <a:rPr lang="en-US" sz="2400" spc="-5" dirty="0">
                <a:latin typeface="Bookman Old Style"/>
                <a:cs typeface="Bookman Old Style"/>
              </a:rPr>
              <a:t>basis, </a:t>
            </a:r>
            <a:r>
              <a:rPr lang="en-US" sz="2400" dirty="0">
                <a:latin typeface="Bookman Old Style"/>
                <a:cs typeface="Bookman Old Style"/>
              </a:rPr>
              <a:t>so </a:t>
            </a:r>
            <a:r>
              <a:rPr lang="en-US" sz="2400" spc="-5" dirty="0">
                <a:latin typeface="Bookman Old Style"/>
                <a:cs typeface="Bookman Old Style"/>
              </a:rPr>
              <a:t>as </a:t>
            </a:r>
            <a:r>
              <a:rPr lang="en-US" sz="2400" dirty="0">
                <a:latin typeface="Bookman Old Style"/>
                <a:cs typeface="Bookman Old Style"/>
              </a:rPr>
              <a:t>to </a:t>
            </a:r>
            <a:r>
              <a:rPr lang="en-US" sz="2400" spc="-5" dirty="0">
                <a:latin typeface="Bookman Old Style"/>
                <a:cs typeface="Bookman Old Style"/>
              </a:rPr>
              <a:t>give </a:t>
            </a:r>
            <a:r>
              <a:rPr lang="en-US" sz="2400" dirty="0">
                <a:latin typeface="Bookman Old Style"/>
                <a:cs typeface="Bookman Old Style"/>
              </a:rPr>
              <a:t>the </a:t>
            </a:r>
            <a:r>
              <a:rPr lang="en-US" sz="2400" spc="-5" dirty="0">
                <a:latin typeface="Bookman Old Style"/>
                <a:cs typeface="Bookman Old Style"/>
              </a:rPr>
              <a:t>Eagle </a:t>
            </a:r>
            <a:r>
              <a:rPr lang="en-US" sz="2400" dirty="0">
                <a:latin typeface="Bookman Old Style"/>
                <a:cs typeface="Bookman Old Style"/>
              </a:rPr>
              <a:t>candidate every  reasonable </a:t>
            </a:r>
            <a:r>
              <a:rPr lang="en-US" sz="2400" spc="-5" dirty="0">
                <a:latin typeface="Bookman Old Style"/>
                <a:cs typeface="Bookman Old Style"/>
              </a:rPr>
              <a:t>opportunity </a:t>
            </a:r>
            <a:r>
              <a:rPr lang="en-US" sz="2400" dirty="0">
                <a:latin typeface="Bookman Old Style"/>
                <a:cs typeface="Bookman Old Style"/>
              </a:rPr>
              <a:t>to </a:t>
            </a:r>
            <a:r>
              <a:rPr lang="en-US" sz="2400" spc="-5" dirty="0">
                <a:latin typeface="Bookman Old Style"/>
                <a:cs typeface="Bookman Old Style"/>
              </a:rPr>
              <a:t>become</a:t>
            </a:r>
            <a:r>
              <a:rPr lang="en-US" sz="2400" spc="-70" dirty="0">
                <a:latin typeface="Bookman Old Style"/>
                <a:cs typeface="Bookman Old Style"/>
              </a:rPr>
              <a:t> </a:t>
            </a:r>
            <a:r>
              <a:rPr lang="en-US" sz="2400" spc="-5" dirty="0">
                <a:latin typeface="Bookman Old Style"/>
                <a:cs typeface="Bookman Old Style"/>
              </a:rPr>
              <a:t>qualified.</a:t>
            </a:r>
            <a:endParaRPr lang="en-US" sz="2400" dirty="0">
              <a:latin typeface="Bookman Old Style"/>
              <a:cs typeface="Bookman Old Style"/>
            </a:endParaRP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26</a:t>
            </a:fld>
            <a:endParaRPr lang="en-US" dirty="0"/>
          </a:p>
        </p:txBody>
      </p:sp>
    </p:spTree>
    <p:extLst>
      <p:ext uri="{BB962C8B-B14F-4D97-AF65-F5344CB8AC3E}">
        <p14:creationId xmlns:p14="http://schemas.microsoft.com/office/powerpoint/2010/main" val="533116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0460" y="780599"/>
            <a:ext cx="5260975" cy="430887"/>
          </a:xfrm>
          <a:prstGeom prst="rect">
            <a:avLst/>
          </a:prstGeom>
        </p:spPr>
        <p:txBody>
          <a:bodyPr vert="horz" wrap="square" lIns="0" tIns="0" rIns="0" bIns="0" rtlCol="0">
            <a:spAutoFit/>
          </a:bodyPr>
          <a:lstStyle/>
          <a:p>
            <a:pPr marL="12700">
              <a:lnSpc>
                <a:spcPct val="100000"/>
              </a:lnSpc>
            </a:pPr>
            <a:r>
              <a:rPr lang="en-US" sz="2800" i="0" spc="-5" dirty="0" smtClean="0">
                <a:latin typeface="Bookman Old Style"/>
                <a:cs typeface="Bookman Old Style"/>
              </a:rPr>
              <a:t>Be Aware </a:t>
            </a:r>
            <a:endParaRPr sz="2800" dirty="0">
              <a:latin typeface="Bookman Old Style"/>
              <a:cs typeface="Bookman Old Style"/>
            </a:endParaRPr>
          </a:p>
        </p:txBody>
      </p:sp>
      <p:sp>
        <p:nvSpPr>
          <p:cNvPr id="5" name="object 5"/>
          <p:cNvSpPr txBox="1">
            <a:spLocks noGrp="1"/>
          </p:cNvSpPr>
          <p:nvPr>
            <p:ph type="sldNum" sz="quarter" idx="4294967295"/>
          </p:nvPr>
        </p:nvSpPr>
        <p:spPr>
          <a:xfrm>
            <a:off x="8371585" y="6290414"/>
            <a:ext cx="248920" cy="225425"/>
          </a:xfrm>
          <a:prstGeom prst="rect">
            <a:avLst/>
          </a:prstGeom>
        </p:spPr>
        <p:txBody>
          <a:bodyPr vert="horz" wrap="square" lIns="0" tIns="0" rIns="0" bIns="0" rtlCol="0">
            <a:spAutoFit/>
          </a:bodyPr>
          <a:lstStyle/>
          <a:p>
            <a:pPr marL="25400">
              <a:lnSpc>
                <a:spcPts val="1655"/>
              </a:lnSpc>
            </a:pPr>
            <a:fld id="{81D60167-4931-47E6-BA6A-407CBD079E47}" type="slidenum">
              <a:rPr dirty="0"/>
              <a:t>27</a:t>
            </a:fld>
            <a:endParaRPr dirty="0"/>
          </a:p>
        </p:txBody>
      </p:sp>
      <p:sp>
        <p:nvSpPr>
          <p:cNvPr id="3" name="object 3"/>
          <p:cNvSpPr txBox="1"/>
          <p:nvPr/>
        </p:nvSpPr>
        <p:spPr>
          <a:xfrm>
            <a:off x="535940" y="1529003"/>
            <a:ext cx="7999095" cy="2984278"/>
          </a:xfrm>
          <a:prstGeom prst="rect">
            <a:avLst/>
          </a:prstGeom>
        </p:spPr>
        <p:txBody>
          <a:bodyPr vert="horz" wrap="square" lIns="0" tIns="0" rIns="0" bIns="0" rtlCol="0">
            <a:spAutoFit/>
          </a:bodyPr>
          <a:lstStyle/>
          <a:p>
            <a:pPr marL="12700" marR="5080">
              <a:lnSpc>
                <a:spcPct val="116199"/>
              </a:lnSpc>
            </a:pPr>
            <a:r>
              <a:rPr sz="2400" b="1" spc="-5" dirty="0">
                <a:solidFill>
                  <a:schemeClr val="bg1"/>
                </a:solidFill>
                <a:effectLst>
                  <a:outerShdw blurRad="38100" dist="38100" dir="2700000" algn="tl">
                    <a:srgbClr val="000000">
                      <a:alpha val="43137"/>
                    </a:srgbClr>
                  </a:outerShdw>
                </a:effectLst>
                <a:latin typeface="Bookman Old Style"/>
                <a:cs typeface="Bookman Old Style"/>
              </a:rPr>
              <a:t>Remember, NO </a:t>
            </a:r>
            <a:r>
              <a:rPr sz="2400" b="1" dirty="0">
                <a:solidFill>
                  <a:schemeClr val="bg1"/>
                </a:solidFill>
                <a:effectLst>
                  <a:outerShdw blurRad="38100" dist="38100" dir="2700000" algn="tl">
                    <a:srgbClr val="000000">
                      <a:alpha val="43137"/>
                    </a:srgbClr>
                  </a:outerShdw>
                </a:effectLst>
                <a:latin typeface="Bookman Old Style"/>
                <a:cs typeface="Bookman Old Style"/>
              </a:rPr>
              <a:t>Council, District, </a:t>
            </a:r>
            <a:r>
              <a:rPr sz="2400" b="1" spc="-5" dirty="0">
                <a:solidFill>
                  <a:schemeClr val="bg1"/>
                </a:solidFill>
                <a:effectLst>
                  <a:outerShdw blurRad="38100" dist="38100" dir="2700000" algn="tl">
                    <a:srgbClr val="000000">
                      <a:alpha val="43137"/>
                    </a:srgbClr>
                  </a:outerShdw>
                </a:effectLst>
                <a:latin typeface="Bookman Old Style"/>
                <a:cs typeface="Bookman Old Style"/>
              </a:rPr>
              <a:t>Unit </a:t>
            </a:r>
            <a:r>
              <a:rPr sz="2400" b="1" spc="5" dirty="0">
                <a:solidFill>
                  <a:schemeClr val="bg1"/>
                </a:solidFill>
                <a:effectLst>
                  <a:outerShdw blurRad="38100" dist="38100" dir="2700000" algn="tl">
                    <a:srgbClr val="000000">
                      <a:alpha val="43137"/>
                    </a:srgbClr>
                  </a:outerShdw>
                </a:effectLst>
                <a:latin typeface="Bookman Old Style"/>
                <a:cs typeface="Bookman Old Style"/>
              </a:rPr>
              <a:t>or  </a:t>
            </a:r>
            <a:r>
              <a:rPr sz="2400" b="1" dirty="0">
                <a:solidFill>
                  <a:schemeClr val="bg1"/>
                </a:solidFill>
                <a:effectLst>
                  <a:outerShdw blurRad="38100" dist="38100" dir="2700000" algn="tl">
                    <a:srgbClr val="000000">
                      <a:alpha val="43137"/>
                    </a:srgbClr>
                  </a:outerShdw>
                </a:effectLst>
                <a:latin typeface="Bookman Old Style"/>
                <a:cs typeface="Bookman Old Style"/>
              </a:rPr>
              <a:t>Individual </a:t>
            </a:r>
            <a:r>
              <a:rPr sz="2400" b="1" spc="-5" dirty="0">
                <a:solidFill>
                  <a:schemeClr val="bg1"/>
                </a:solidFill>
                <a:effectLst>
                  <a:outerShdw blurRad="38100" dist="38100" dir="2700000" algn="tl">
                    <a:srgbClr val="000000">
                      <a:alpha val="43137"/>
                    </a:srgbClr>
                  </a:outerShdw>
                </a:effectLst>
                <a:latin typeface="Bookman Old Style"/>
                <a:cs typeface="Bookman Old Style"/>
              </a:rPr>
              <a:t>has the authority </a:t>
            </a:r>
            <a:r>
              <a:rPr sz="2400" b="1" dirty="0">
                <a:solidFill>
                  <a:schemeClr val="bg1"/>
                </a:solidFill>
                <a:effectLst>
                  <a:outerShdw blurRad="38100" dist="38100" dir="2700000" algn="tl">
                    <a:srgbClr val="000000">
                      <a:alpha val="43137"/>
                    </a:srgbClr>
                  </a:outerShdw>
                </a:effectLst>
                <a:latin typeface="Bookman Old Style"/>
                <a:cs typeface="Bookman Old Style"/>
              </a:rPr>
              <a:t>to </a:t>
            </a:r>
            <a:r>
              <a:rPr sz="2400" b="1" spc="-5" dirty="0">
                <a:solidFill>
                  <a:schemeClr val="bg1"/>
                </a:solidFill>
                <a:effectLst>
                  <a:outerShdw blurRad="38100" dist="38100" dir="2700000" algn="tl">
                    <a:srgbClr val="000000">
                      <a:alpha val="43137"/>
                    </a:srgbClr>
                  </a:outerShdw>
                </a:effectLst>
                <a:latin typeface="Bookman Old Style"/>
                <a:cs typeface="Bookman Old Style"/>
              </a:rPr>
              <a:t>add </a:t>
            </a:r>
            <a:r>
              <a:rPr sz="2400" b="1" dirty="0">
                <a:solidFill>
                  <a:schemeClr val="bg1"/>
                </a:solidFill>
                <a:effectLst>
                  <a:outerShdw blurRad="38100" dist="38100" dir="2700000" algn="tl">
                    <a:srgbClr val="000000">
                      <a:alpha val="43137"/>
                    </a:srgbClr>
                  </a:outerShdw>
                </a:effectLst>
                <a:latin typeface="Bookman Old Style"/>
                <a:cs typeface="Bookman Old Style"/>
              </a:rPr>
              <a:t>to </a:t>
            </a:r>
            <a:r>
              <a:rPr sz="2400" b="1" spc="-5" dirty="0">
                <a:solidFill>
                  <a:schemeClr val="bg1"/>
                </a:solidFill>
                <a:effectLst>
                  <a:outerShdw blurRad="38100" dist="38100" dir="2700000" algn="tl">
                    <a:srgbClr val="000000">
                      <a:alpha val="43137"/>
                    </a:srgbClr>
                  </a:outerShdw>
                </a:effectLst>
                <a:latin typeface="Bookman Old Style"/>
                <a:cs typeface="Bookman Old Style"/>
              </a:rPr>
              <a:t>or subtract  from any advancement</a:t>
            </a:r>
            <a:r>
              <a:rPr sz="2400" b="1" spc="-35" dirty="0">
                <a:solidFill>
                  <a:schemeClr val="bg1"/>
                </a:solidFill>
                <a:effectLst>
                  <a:outerShdw blurRad="38100" dist="38100" dir="2700000" algn="tl">
                    <a:srgbClr val="000000">
                      <a:alpha val="43137"/>
                    </a:srgbClr>
                  </a:outerShdw>
                </a:effectLst>
                <a:latin typeface="Bookman Old Style"/>
                <a:cs typeface="Bookman Old Style"/>
              </a:rPr>
              <a:t> </a:t>
            </a:r>
            <a:r>
              <a:rPr sz="2400" b="1" dirty="0">
                <a:solidFill>
                  <a:schemeClr val="bg1"/>
                </a:solidFill>
                <a:effectLst>
                  <a:outerShdw blurRad="38100" dist="38100" dir="2700000" algn="tl">
                    <a:srgbClr val="000000">
                      <a:alpha val="43137"/>
                    </a:srgbClr>
                  </a:outerShdw>
                </a:effectLst>
                <a:latin typeface="Bookman Old Style"/>
                <a:cs typeface="Bookman Old Style"/>
              </a:rPr>
              <a:t>requirements.</a:t>
            </a:r>
          </a:p>
          <a:p>
            <a:pPr>
              <a:lnSpc>
                <a:spcPct val="100000"/>
              </a:lnSpc>
              <a:spcBef>
                <a:spcPts val="5"/>
              </a:spcBef>
            </a:pPr>
            <a:endParaRPr sz="2400" b="1" dirty="0">
              <a:solidFill>
                <a:schemeClr val="bg1"/>
              </a:solidFill>
              <a:effectLst>
                <a:outerShdw blurRad="38100" dist="38100" dir="2700000" algn="tl">
                  <a:srgbClr val="000000">
                    <a:alpha val="43137"/>
                  </a:srgbClr>
                </a:outerShdw>
              </a:effectLst>
              <a:latin typeface="Times New Roman"/>
              <a:cs typeface="Times New Roman"/>
            </a:endParaRPr>
          </a:p>
          <a:p>
            <a:pPr marL="12700" marR="841375">
              <a:lnSpc>
                <a:spcPct val="120000"/>
              </a:lnSpc>
            </a:pPr>
            <a:r>
              <a:rPr sz="2400" b="1" spc="-5" dirty="0">
                <a:solidFill>
                  <a:schemeClr val="bg1"/>
                </a:solidFill>
                <a:effectLst>
                  <a:outerShdw blurRad="38100" dist="38100" dir="2700000" algn="tl">
                    <a:srgbClr val="000000">
                      <a:alpha val="43137"/>
                    </a:srgbClr>
                  </a:outerShdw>
                </a:effectLst>
                <a:latin typeface="Bookman Old Style"/>
                <a:cs typeface="Bookman Old Style"/>
              </a:rPr>
              <a:t>Unfortunately </a:t>
            </a:r>
            <a:r>
              <a:rPr sz="2400" b="1" dirty="0">
                <a:solidFill>
                  <a:schemeClr val="bg1"/>
                </a:solidFill>
                <a:effectLst>
                  <a:outerShdw blurRad="38100" dist="38100" dir="2700000" algn="tl">
                    <a:srgbClr val="000000">
                      <a:alpha val="43137"/>
                    </a:srgbClr>
                  </a:outerShdw>
                </a:effectLst>
                <a:latin typeface="Bookman Old Style"/>
                <a:cs typeface="Bookman Old Style"/>
              </a:rPr>
              <a:t>ignorance is no excuse for  imposing </a:t>
            </a:r>
            <a:r>
              <a:rPr sz="2400" b="1" spc="-5" dirty="0">
                <a:solidFill>
                  <a:schemeClr val="bg1"/>
                </a:solidFill>
                <a:effectLst>
                  <a:outerShdw blurRad="38100" dist="38100" dir="2700000" algn="tl">
                    <a:srgbClr val="000000">
                      <a:alpha val="43137"/>
                    </a:srgbClr>
                  </a:outerShdw>
                </a:effectLst>
                <a:latin typeface="Bookman Old Style"/>
                <a:cs typeface="Bookman Old Style"/>
              </a:rPr>
              <a:t>“old” </a:t>
            </a:r>
            <a:r>
              <a:rPr sz="2400" b="1" dirty="0">
                <a:solidFill>
                  <a:schemeClr val="bg1"/>
                </a:solidFill>
                <a:effectLst>
                  <a:outerShdw blurRad="38100" dist="38100" dir="2700000" algn="tl">
                    <a:srgbClr val="000000">
                      <a:alpha val="43137"/>
                    </a:srgbClr>
                  </a:outerShdw>
                </a:effectLst>
                <a:latin typeface="Bookman Old Style"/>
                <a:cs typeface="Bookman Old Style"/>
              </a:rPr>
              <a:t>requirements, self-created  requirements, </a:t>
            </a:r>
            <a:r>
              <a:rPr sz="2400" b="1" spc="-5" dirty="0">
                <a:solidFill>
                  <a:schemeClr val="bg1"/>
                </a:solidFill>
                <a:effectLst>
                  <a:outerShdw blurRad="38100" dist="38100" dir="2700000" algn="tl">
                    <a:srgbClr val="000000">
                      <a:alpha val="43137"/>
                    </a:srgbClr>
                  </a:outerShdw>
                </a:effectLst>
                <a:latin typeface="Bookman Old Style"/>
                <a:cs typeface="Bookman Old Style"/>
              </a:rPr>
              <a:t>or unit-created</a:t>
            </a:r>
            <a:r>
              <a:rPr sz="2400" b="1" spc="-65" dirty="0">
                <a:solidFill>
                  <a:schemeClr val="bg1"/>
                </a:solidFill>
                <a:effectLst>
                  <a:outerShdw blurRad="38100" dist="38100" dir="2700000" algn="tl">
                    <a:srgbClr val="000000">
                      <a:alpha val="43137"/>
                    </a:srgbClr>
                  </a:outerShdw>
                </a:effectLst>
                <a:latin typeface="Bookman Old Style"/>
                <a:cs typeface="Bookman Old Style"/>
              </a:rPr>
              <a:t> </a:t>
            </a:r>
            <a:r>
              <a:rPr sz="2400" b="1" dirty="0">
                <a:solidFill>
                  <a:schemeClr val="bg1"/>
                </a:solidFill>
                <a:effectLst>
                  <a:outerShdw blurRad="38100" dist="38100" dir="2700000" algn="tl">
                    <a:srgbClr val="000000">
                      <a:alpha val="43137"/>
                    </a:srgbClr>
                  </a:outerShdw>
                </a:effectLst>
                <a:latin typeface="Bookman Old Style"/>
                <a:cs typeface="Bookman Old Style"/>
              </a:rPr>
              <a:t>requirements</a:t>
            </a:r>
            <a:r>
              <a:rPr sz="2400" b="1" dirty="0" smtClean="0">
                <a:solidFill>
                  <a:schemeClr val="bg1"/>
                </a:solidFill>
                <a:effectLst>
                  <a:outerShdw blurRad="38100" dist="38100" dir="2700000" algn="tl">
                    <a:srgbClr val="000000">
                      <a:alpha val="43137"/>
                    </a:srgbClr>
                  </a:outerShdw>
                </a:effectLst>
                <a:latin typeface="Bookman Old Style"/>
                <a:cs typeface="Bookman Old Style"/>
              </a:rPr>
              <a:t>.</a:t>
            </a:r>
            <a:endParaRPr lang="en-US" sz="2400" b="1" dirty="0" smtClean="0">
              <a:solidFill>
                <a:schemeClr val="bg1"/>
              </a:solidFill>
              <a:effectLst>
                <a:outerShdw blurRad="38100" dist="38100" dir="2700000" algn="tl">
                  <a:srgbClr val="000000">
                    <a:alpha val="43137"/>
                  </a:srgbClr>
                </a:outerShdw>
              </a:effectLst>
              <a:latin typeface="Bookman Old Style"/>
              <a:cs typeface="Bookman Old Style"/>
            </a:endParaRPr>
          </a:p>
        </p:txBody>
      </p:sp>
    </p:spTree>
    <p:extLst>
      <p:ext uri="{BB962C8B-B14F-4D97-AF65-F5344CB8AC3E}">
        <p14:creationId xmlns:p14="http://schemas.microsoft.com/office/powerpoint/2010/main" val="78535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Requirements (cont.)</a:t>
            </a:r>
          </a:p>
        </p:txBody>
      </p:sp>
      <p:sp>
        <p:nvSpPr>
          <p:cNvPr id="10243" name="Content Placeholder 2"/>
          <p:cNvSpPr>
            <a:spLocks noGrp="1"/>
          </p:cNvSpPr>
          <p:nvPr>
            <p:ph idx="1"/>
          </p:nvPr>
        </p:nvSpPr>
        <p:spPr/>
        <p:txBody>
          <a:bodyPr/>
          <a:lstStyle/>
          <a:p>
            <a:pPr marL="457200" indent="-457200" eaLnBrk="1" hangingPunct="1">
              <a:buFont typeface="+mj-lt"/>
              <a:buAutoNum type="arabicPeriod" startAt="7"/>
            </a:pPr>
            <a:r>
              <a:rPr lang="en-US" dirty="0">
                <a:latin typeface="Helvetica" pitchFamily="27" charset="0"/>
                <a:ea typeface="ヒラギノ角ゴ Pro W3" charset="-128"/>
              </a:rPr>
              <a:t>Successfully complete an Eagle Scout board of review. </a:t>
            </a:r>
            <a:r>
              <a:rPr lang="en-US" dirty="0"/>
              <a:t>(This requirement may be met after age 18, in accordance with Guide to Advancement topic 8.0.3.1.11). </a:t>
            </a:r>
            <a:endParaRPr lang="en-US" dirty="0">
              <a:latin typeface="Helvetica" pitchFamily="27" charset="0"/>
              <a:ea typeface="ヒラギノ角ゴ Pro W3" charset="-128"/>
            </a:endParaRPr>
          </a:p>
          <a:p>
            <a:pPr marL="0" indent="0" eaLnBrk="1" hangingPunct="1">
              <a:buNone/>
            </a:pPr>
            <a:endParaRPr lang="en-US" dirty="0">
              <a:latin typeface="Helvetica" pitchFamily="27" charset="0"/>
              <a:ea typeface="ヒラギノ角ゴ Pro W3" charset="-128"/>
            </a:endParaRPr>
          </a:p>
          <a:p>
            <a:pPr marL="0" indent="0" eaLnBrk="1" hangingPunct="1">
              <a:buNone/>
            </a:pPr>
            <a:r>
              <a:rPr lang="en-US" dirty="0">
                <a:latin typeface="Helvetica" pitchFamily="27" charset="0"/>
                <a:ea typeface="ヒラギノ角ゴ Pro W3" charset="-128"/>
              </a:rPr>
              <a:t>In preparation of your boar</a:t>
            </a:r>
            <a:r>
              <a:rPr lang="en-US" dirty="0">
                <a:effectLst/>
              </a:rPr>
              <a:t>d of review, prepare and attach to your Eagle Scout Rank Application a statement of your ambitions and life purpose and a listing of positions held in your religious institution, school, camp, community, or other organizations, during which you demonstrated leadership skills. Include honors and awards received during this service. </a:t>
            </a: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28</a:t>
            </a:fld>
            <a:endParaRPr lang="en-US" dirty="0"/>
          </a:p>
        </p:txBody>
      </p:sp>
      <p:sp>
        <p:nvSpPr>
          <p:cNvPr id="8" name="Rectangle 7"/>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Conducted by the Golden Eagle District Advancement Committee.</a:t>
            </a:r>
          </a:p>
          <a:p>
            <a:pPr algn="ctr"/>
            <a:r>
              <a:rPr lang="en-US" sz="2000" b="1" i="1" dirty="0">
                <a:solidFill>
                  <a:schemeClr val="bg1"/>
                </a:solidFill>
                <a:latin typeface="Arial" pitchFamily="34" charset="0"/>
                <a:cs typeface="Arial" pitchFamily="34" charset="0"/>
              </a:rPr>
              <a:t>(More on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29</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Eagle</a:t>
            </a:r>
            <a:r>
              <a:rPr kumimoji="0" lang="en-US" sz="32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 Scout Service Project</a:t>
            </a: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endParaRPr>
          </a:p>
        </p:txBody>
      </p:sp>
    </p:spTree>
    <p:extLst>
      <p:ext uri="{BB962C8B-B14F-4D97-AF65-F5344CB8AC3E}">
        <p14:creationId xmlns:p14="http://schemas.microsoft.com/office/powerpoint/2010/main" val="1939166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Agenda</a:t>
            </a:r>
          </a:p>
        </p:txBody>
      </p:sp>
      <p:sp>
        <p:nvSpPr>
          <p:cNvPr id="10243" name="Content Placeholder 2"/>
          <p:cNvSpPr>
            <a:spLocks noGrp="1"/>
          </p:cNvSpPr>
          <p:nvPr>
            <p:ph idx="1"/>
          </p:nvPr>
        </p:nvSpPr>
        <p:spPr/>
        <p:txBody>
          <a:bodyPr/>
          <a:lstStyle/>
          <a:p>
            <a:pPr eaLnBrk="1" hangingPunct="1"/>
            <a:r>
              <a:rPr lang="en-US" dirty="0">
                <a:latin typeface="Helvetica" pitchFamily="27" charset="0"/>
                <a:ea typeface="ヒラギノ角ゴ Pro W3" charset="-128"/>
              </a:rPr>
              <a:t>Introductions</a:t>
            </a:r>
          </a:p>
          <a:p>
            <a:pPr eaLnBrk="1" hangingPunct="1"/>
            <a:r>
              <a:rPr lang="en-US" dirty="0">
                <a:latin typeface="Helvetica" pitchFamily="27" charset="0"/>
                <a:ea typeface="ヒラギノ角ゴ Pro W3" charset="-128"/>
              </a:rPr>
              <a:t>Review Requirements for Eagle Scout </a:t>
            </a:r>
            <a:r>
              <a:rPr lang="en-US" dirty="0" smtClean="0">
                <a:latin typeface="Helvetica" pitchFamily="27" charset="0"/>
                <a:ea typeface="ヒラギノ角ゴ Pro W3" charset="-128"/>
              </a:rPr>
              <a:t>Rank</a:t>
            </a:r>
          </a:p>
          <a:p>
            <a:pPr eaLnBrk="1" hangingPunct="1"/>
            <a:r>
              <a:rPr lang="en-US" dirty="0" smtClean="0">
                <a:latin typeface="Helvetica" pitchFamily="27" charset="0"/>
                <a:ea typeface="ヒラギノ角ゴ Pro W3" charset="-128"/>
              </a:rPr>
              <a:t>Discuss </a:t>
            </a:r>
            <a:r>
              <a:rPr lang="en-US" dirty="0">
                <a:latin typeface="Helvetica" pitchFamily="27" charset="0"/>
                <a:ea typeface="ヒラギノ角ゴ Pro W3" charset="-128"/>
              </a:rPr>
              <a:t>Eagle Scout Service Project</a:t>
            </a:r>
          </a:p>
          <a:p>
            <a:pPr eaLnBrk="1" hangingPunct="1"/>
            <a:r>
              <a:rPr lang="en-US" dirty="0">
                <a:latin typeface="Helvetica" pitchFamily="27" charset="0"/>
                <a:ea typeface="ヒラギノ角ゴ Pro W3" charset="-128"/>
              </a:rPr>
              <a:t>Review Eagle Application Process</a:t>
            </a:r>
          </a:p>
          <a:p>
            <a:pPr eaLnBrk="1" hangingPunct="1"/>
            <a:r>
              <a:rPr lang="en-US" dirty="0">
                <a:latin typeface="Helvetica" pitchFamily="27" charset="0"/>
                <a:ea typeface="ヒラギノ角ゴ Pro W3" charset="-128"/>
              </a:rPr>
              <a:t>Discuss Eagle Scout Binder</a:t>
            </a:r>
          </a:p>
          <a:p>
            <a:pPr eaLnBrk="1" hangingPunct="1"/>
            <a:r>
              <a:rPr lang="en-US" dirty="0">
                <a:latin typeface="Helvetica" pitchFamily="27" charset="0"/>
                <a:ea typeface="ヒラギノ角ゴ Pro W3" charset="-128"/>
              </a:rPr>
              <a:t>Discuss Eagle Board of </a:t>
            </a:r>
            <a:r>
              <a:rPr lang="en-US" dirty="0" smtClean="0">
                <a:latin typeface="Helvetica" pitchFamily="27" charset="0"/>
                <a:ea typeface="ヒラギノ角ゴ Pro W3" charset="-128"/>
              </a:rPr>
              <a:t>Review</a:t>
            </a:r>
          </a:p>
          <a:p>
            <a:pPr eaLnBrk="1" hangingPunct="1"/>
            <a:r>
              <a:rPr lang="en-US" dirty="0" smtClean="0">
                <a:latin typeface="Helvetica" pitchFamily="27" charset="0"/>
                <a:ea typeface="ヒラギノ角ゴ Pro W3" charset="-128"/>
              </a:rPr>
              <a:t>Eagle Candidate interview with the Eagle Board of Review </a:t>
            </a:r>
          </a:p>
          <a:p>
            <a:pPr eaLnBrk="1" hangingPunct="1"/>
            <a:r>
              <a:rPr lang="en-US" dirty="0" smtClean="0">
                <a:latin typeface="Helvetica" pitchFamily="27" charset="0"/>
                <a:ea typeface="ヒラギノ角ゴ Pro W3" charset="-128"/>
              </a:rPr>
              <a:t>Discuss </a:t>
            </a:r>
            <a:r>
              <a:rPr lang="en-US" dirty="0">
                <a:latin typeface="Helvetica" pitchFamily="27" charset="0"/>
                <a:ea typeface="ヒラギノ角ゴ Pro W3" charset="-128"/>
              </a:rPr>
              <a:t>Eagle Coach, Unit Advisor or Mentor</a:t>
            </a:r>
          </a:p>
          <a:p>
            <a:pPr eaLnBrk="1" hangingPunct="1"/>
            <a:endParaRPr lang="en-US" dirty="0">
              <a:latin typeface="Helvetica" pitchFamily="27" charset="0"/>
              <a:ea typeface="ヒラギノ角ゴ Pro W3" charset="-128"/>
            </a:endParaRPr>
          </a:p>
          <a:p>
            <a:pPr lvl="1" eaLnBrk="1" hangingPunct="1">
              <a:buFont typeface="Arial" pitchFamily="34" charset="0"/>
              <a:buNone/>
            </a:pPr>
            <a:endParaRPr lang="en-US" dirty="0">
              <a:latin typeface="Helvetica" pitchFamily="27" charset="0"/>
              <a:ea typeface="ヒラギノ角ゴ Pro W3" charset="-128"/>
            </a:endParaRP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Service Project</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Guidelines</a:t>
            </a:r>
          </a:p>
          <a:p>
            <a:pPr marL="741363" lvl="1" indent="-341313" eaLnBrk="1" hangingPunct="1"/>
            <a:r>
              <a:rPr lang="en-US" dirty="0">
                <a:latin typeface="Helvetica" pitchFamily="27" charset="0"/>
                <a:ea typeface="ヒラギノ角ゴ Pro W3" charset="-128"/>
              </a:rPr>
              <a:t>Present opportunity for planning, development, and leadership</a:t>
            </a:r>
          </a:p>
          <a:p>
            <a:pPr marL="741363" lvl="1" indent="-341313" eaLnBrk="1" hangingPunct="1"/>
            <a:r>
              <a:rPr lang="en-US" dirty="0"/>
              <a:t>Projects must</a:t>
            </a:r>
          </a:p>
          <a:p>
            <a:pPr marL="1141413" lvl="2" indent="-341313" eaLnBrk="1" hangingPunct="1"/>
            <a:r>
              <a:rPr lang="en-US" dirty="0"/>
              <a:t>benefit a religious institution, school, or community</a:t>
            </a:r>
          </a:p>
          <a:p>
            <a:pPr marL="741363" lvl="1" indent="-341313"/>
            <a:r>
              <a:rPr lang="en-US" dirty="0"/>
              <a:t>Projects must not be</a:t>
            </a:r>
          </a:p>
          <a:p>
            <a:pPr marL="1141413" lvl="2" indent="-341313"/>
            <a:r>
              <a:rPr lang="en-US" dirty="0"/>
              <a:t>of a commercial nature</a:t>
            </a:r>
          </a:p>
          <a:p>
            <a:pPr marL="1141413" lvl="2" indent="-341313"/>
            <a:r>
              <a:rPr lang="en-US" dirty="0"/>
              <a:t>only routine labor</a:t>
            </a:r>
          </a:p>
          <a:p>
            <a:pPr marL="1141413" lvl="2" indent="-341313"/>
            <a:r>
              <a:rPr lang="en-US" dirty="0"/>
              <a:t>only a fundraiser</a:t>
            </a:r>
          </a:p>
          <a:p>
            <a:pPr marL="1141413" lvl="2" indent="-341313"/>
            <a:r>
              <a:rPr lang="en-US" dirty="0"/>
              <a:t>joint projects – only one Eagle candidate can receive credit for the same project</a:t>
            </a:r>
          </a:p>
          <a:p>
            <a:pPr marL="1141413" lvl="2" indent="-341313"/>
            <a:r>
              <a:rPr lang="en-US" dirty="0"/>
              <a:t>performed for the Boy Scouts of America, councils, districts, units, or its properties</a:t>
            </a:r>
          </a:p>
          <a:p>
            <a:pPr marL="457200" indent="-457200" eaLnBrk="1" hangingPunct="1">
              <a:buNone/>
            </a:pPr>
            <a:endParaRPr lang="en-US" dirty="0"/>
          </a:p>
          <a:p>
            <a:pPr marL="457200" indent="-457200" eaLnBrk="1" hangingPunct="1">
              <a:buNone/>
            </a:pP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Service Project (cont)</a:t>
            </a:r>
          </a:p>
        </p:txBody>
      </p:sp>
      <p:sp>
        <p:nvSpPr>
          <p:cNvPr id="10243" name="Content Placeholder 2"/>
          <p:cNvSpPr>
            <a:spLocks noGrp="1"/>
          </p:cNvSpPr>
          <p:nvPr>
            <p:ph idx="1"/>
          </p:nvPr>
        </p:nvSpPr>
        <p:spPr/>
        <p:txBody>
          <a:bodyPr/>
          <a:lstStyle/>
          <a:p>
            <a:pPr marL="341313" indent="-341313" eaLnBrk="1" hangingPunct="1">
              <a:buNone/>
            </a:pPr>
            <a:r>
              <a:rPr lang="en-US" dirty="0">
                <a:latin typeface="Helvetica" pitchFamily="27" charset="0"/>
                <a:ea typeface="ヒラギノ角ゴ Pro W3" charset="-128"/>
              </a:rPr>
              <a:t>Approvals </a:t>
            </a:r>
          </a:p>
          <a:p>
            <a:pPr marL="741363" lvl="1" indent="-341313" eaLnBrk="1" hangingPunct="1"/>
            <a:r>
              <a:rPr lang="en-US" dirty="0">
                <a:latin typeface="Helvetica" pitchFamily="27" charset="0"/>
                <a:ea typeface="ヒラギノ角ゴ Pro W3" charset="-128"/>
              </a:rPr>
              <a:t>Must use Eagle Scout Project Workbook 512-927</a:t>
            </a:r>
            <a:br>
              <a:rPr lang="en-US" dirty="0">
                <a:latin typeface="Helvetica" pitchFamily="27" charset="0"/>
                <a:ea typeface="ヒラギノ角ゴ Pro W3" charset="-128"/>
              </a:rPr>
            </a:br>
            <a:r>
              <a:rPr lang="en-US" dirty="0">
                <a:latin typeface="Helvetica" pitchFamily="27" charset="0"/>
                <a:ea typeface="ヒラギノ角ゴ Pro W3" charset="-128"/>
              </a:rPr>
              <a:t>(Read and understand the entire document  before filling-out)</a:t>
            </a:r>
          </a:p>
          <a:p>
            <a:pPr marL="741363" lvl="1" indent="-341313" eaLnBrk="1" hangingPunct="1"/>
            <a:endParaRPr lang="en-US" dirty="0">
              <a:latin typeface="Helvetica" pitchFamily="27" charset="0"/>
              <a:ea typeface="ヒラギノ角ゴ Pro W3" charset="-128"/>
            </a:endParaRPr>
          </a:p>
          <a:p>
            <a:pPr marL="1141413" lvl="2" indent="-341313" eaLnBrk="1" hangingPunct="1"/>
            <a:r>
              <a:rPr lang="en-US" dirty="0">
                <a:latin typeface="Helvetica" pitchFamily="27" charset="0"/>
                <a:ea typeface="ヒラギノ角ゴ Pro W3" charset="-128"/>
              </a:rPr>
              <a:t>Eagle Scout Project </a:t>
            </a:r>
            <a:r>
              <a:rPr lang="en-US" u="sng" dirty="0">
                <a:latin typeface="Helvetica" pitchFamily="27" charset="0"/>
                <a:ea typeface="ヒラギノ角ゴ Pro W3" charset="-128"/>
              </a:rPr>
              <a:t>Proposal</a:t>
            </a:r>
            <a:r>
              <a:rPr lang="en-US" dirty="0">
                <a:latin typeface="Helvetica" pitchFamily="27" charset="0"/>
                <a:ea typeface="ヒラギノ角ゴ Pro W3" charset="-128"/>
              </a:rPr>
              <a:t> </a:t>
            </a:r>
            <a:r>
              <a:rPr lang="en-US" b="1" dirty="0">
                <a:latin typeface="Helvetica" pitchFamily="27" charset="0"/>
                <a:ea typeface="ヒラギノ角ゴ Pro W3" charset="-128"/>
              </a:rPr>
              <a:t>(required)</a:t>
            </a:r>
          </a:p>
          <a:p>
            <a:pPr marL="1598613" lvl="3" indent="-341313" eaLnBrk="1" hangingPunct="1"/>
            <a:r>
              <a:rPr lang="en-US" dirty="0">
                <a:latin typeface="Helvetica" pitchFamily="27" charset="0"/>
                <a:ea typeface="ヒラギノ角ゴ Pro W3" charset="-128"/>
              </a:rPr>
              <a:t>All areas must be addressed – indicate “N/A” where necessary</a:t>
            </a:r>
          </a:p>
          <a:p>
            <a:pPr marL="1598613" lvl="3" indent="-341313" eaLnBrk="1" hangingPunct="1"/>
            <a:r>
              <a:rPr lang="en-US" dirty="0">
                <a:latin typeface="Helvetica" pitchFamily="27" charset="0"/>
                <a:ea typeface="ヒラギノ角ゴ Pro W3" charset="-128"/>
              </a:rPr>
              <a:t>Must include sufficient details to determine project viability</a:t>
            </a:r>
          </a:p>
          <a:p>
            <a:pPr marL="2055813" lvl="4" indent="-341313" eaLnBrk="1" hangingPunct="1"/>
            <a:r>
              <a:rPr lang="en-US" dirty="0">
                <a:effectLst>
                  <a:outerShdw blurRad="38100" dist="38100" dir="2700000" algn="tl">
                    <a:srgbClr val="000000">
                      <a:alpha val="43137"/>
                    </a:srgbClr>
                  </a:outerShdw>
                </a:effectLst>
                <a:latin typeface="Helvetica" pitchFamily="27" charset="0"/>
                <a:ea typeface="ヒラギノ角ゴ Pro W3" charset="-128"/>
              </a:rPr>
              <a:t>Include pictures and sketches/drawings </a:t>
            </a:r>
          </a:p>
          <a:p>
            <a:pPr marL="1598613" lvl="3" indent="-341313" eaLnBrk="1" hangingPunct="1"/>
            <a:r>
              <a:rPr lang="en-US" dirty="0">
                <a:solidFill>
                  <a:srgbClr val="FF0000"/>
                </a:solidFill>
                <a:effectLst>
                  <a:outerShdw blurRad="38100" dist="38100" dir="2700000" algn="tl">
                    <a:srgbClr val="000000">
                      <a:alpha val="43137"/>
                    </a:srgbClr>
                  </a:outerShdw>
                </a:effectLst>
                <a:latin typeface="Helvetica" pitchFamily="27" charset="0"/>
                <a:ea typeface="ヒラギノ角ゴ Pro W3" charset="-128"/>
              </a:rPr>
              <a:t>Important Considerations</a:t>
            </a:r>
          </a:p>
          <a:p>
            <a:pPr marL="2055813" lvl="4" indent="-341313" eaLnBrk="1" hangingPunct="1"/>
            <a:r>
              <a:rPr lang="en-US" dirty="0">
                <a:effectLst>
                  <a:outerShdw blurRad="38100" dist="38100" dir="2700000" algn="tl">
                    <a:srgbClr val="000000">
                      <a:alpha val="43137"/>
                    </a:srgbClr>
                  </a:outerShdw>
                </a:effectLst>
                <a:latin typeface="Helvetica" pitchFamily="27" charset="0"/>
                <a:ea typeface="ヒラギノ角ゴ Pro W3" charset="-128"/>
              </a:rPr>
              <a:t>Fundraising Applications – only if needed</a:t>
            </a:r>
          </a:p>
          <a:p>
            <a:pPr marL="2055813" lvl="4" indent="-341313" eaLnBrk="1" hangingPunct="1"/>
            <a:r>
              <a:rPr lang="en-US" dirty="0">
                <a:latin typeface="Helvetica" pitchFamily="27" charset="0"/>
                <a:ea typeface="ヒラギノ角ゴ Pro W3" charset="-128"/>
              </a:rPr>
              <a:t>Time – recommend 3-4 weeks after approval to perform project.</a:t>
            </a:r>
            <a:endParaRPr lang="en-US" dirty="0">
              <a:effectLst>
                <a:outerShdw blurRad="38100" dist="38100" dir="2700000" algn="tl">
                  <a:srgbClr val="000000">
                    <a:alpha val="43137"/>
                  </a:srgbClr>
                </a:outerShdw>
              </a:effectLst>
              <a:latin typeface="Helvetica" pitchFamily="27" charset="0"/>
              <a:ea typeface="ヒラギノ角ゴ Pro W3" charset="-128"/>
            </a:endParaRPr>
          </a:p>
          <a:p>
            <a:pPr marL="1141413" lvl="2" indent="-341313" eaLnBrk="1" hangingPunct="1"/>
            <a:r>
              <a:rPr lang="en-US" dirty="0">
                <a:latin typeface="Helvetica" pitchFamily="27" charset="0"/>
                <a:ea typeface="ヒラギノ角ゴ Pro W3" charset="-128"/>
              </a:rPr>
              <a:t>Eagle Scout Project </a:t>
            </a:r>
            <a:r>
              <a:rPr lang="en-US" u="sng" dirty="0">
                <a:latin typeface="Helvetica" pitchFamily="27" charset="0"/>
                <a:ea typeface="ヒラギノ角ゴ Pro W3" charset="-128"/>
              </a:rPr>
              <a:t>Plan</a:t>
            </a:r>
            <a:r>
              <a:rPr lang="en-US" dirty="0">
                <a:latin typeface="Helvetica" pitchFamily="27" charset="0"/>
                <a:ea typeface="ヒラギノ角ゴ Pro W3" charset="-128"/>
              </a:rPr>
              <a:t> (</a:t>
            </a:r>
            <a:r>
              <a:rPr lang="en-US" u="sng" dirty="0">
                <a:latin typeface="Helvetica" pitchFamily="27" charset="0"/>
                <a:ea typeface="ヒラギノ角ゴ Pro W3" charset="-128"/>
              </a:rPr>
              <a:t>not</a:t>
            </a:r>
            <a:r>
              <a:rPr lang="en-US" dirty="0">
                <a:latin typeface="Helvetica" pitchFamily="27" charset="0"/>
                <a:ea typeface="ヒラギノ角ゴ Pro W3" charset="-128"/>
              </a:rPr>
              <a:t> required, but strongly recommended)</a:t>
            </a:r>
          </a:p>
          <a:p>
            <a:pPr marL="1598613" lvl="3" indent="-341313" eaLnBrk="1" hangingPunct="1"/>
            <a:r>
              <a:rPr lang="en-US" dirty="0">
                <a:latin typeface="Helvetica" pitchFamily="27" charset="0"/>
                <a:ea typeface="ヒラギノ角ゴ Pro W3" charset="-128"/>
              </a:rPr>
              <a:t>Unit Leader is  encouraged to review this in order to ensure a successful project</a:t>
            </a:r>
          </a:p>
          <a:p>
            <a:pPr marL="741363" lvl="1"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Service Project (cont)</a:t>
            </a:r>
          </a:p>
        </p:txBody>
      </p:sp>
      <p:sp>
        <p:nvSpPr>
          <p:cNvPr id="10243" name="Content Placeholder 2"/>
          <p:cNvSpPr>
            <a:spLocks noGrp="1"/>
          </p:cNvSpPr>
          <p:nvPr>
            <p:ph idx="1"/>
          </p:nvPr>
        </p:nvSpPr>
        <p:spPr/>
        <p:txBody>
          <a:bodyPr/>
          <a:lstStyle/>
          <a:p>
            <a:pPr marL="341313" indent="-341313" eaLnBrk="1" hangingPunct="1">
              <a:buNone/>
            </a:pPr>
            <a:r>
              <a:rPr lang="en-US" dirty="0">
                <a:latin typeface="Helvetica" pitchFamily="27" charset="0"/>
                <a:ea typeface="ヒラギノ角ゴ Pro W3" charset="-128"/>
              </a:rPr>
              <a:t>Approvals (cont.) </a:t>
            </a:r>
          </a:p>
          <a:p>
            <a:pPr marL="741363" lvl="1" indent="-341313" eaLnBrk="1" hangingPunct="1"/>
            <a:r>
              <a:rPr lang="en-US" dirty="0"/>
              <a:t>Proposals must be approved </a:t>
            </a:r>
            <a:r>
              <a:rPr lang="en-US" b="1" dirty="0">
                <a:solidFill>
                  <a:srgbClr val="FF0000"/>
                </a:solidFill>
                <a:effectLst>
                  <a:outerShdw blurRad="38100" dist="38100" dir="2700000" algn="tl">
                    <a:srgbClr val="000000">
                      <a:alpha val="43137"/>
                    </a:srgbClr>
                  </a:outerShdw>
                </a:effectLst>
              </a:rPr>
              <a:t>before</a:t>
            </a:r>
            <a:r>
              <a:rPr lang="en-US" dirty="0">
                <a:effectLst>
                  <a:outerShdw blurRad="38100" dist="38100" dir="2700000" algn="tl">
                    <a:srgbClr val="000000">
                      <a:alpha val="43137"/>
                    </a:srgbClr>
                  </a:outerShdw>
                </a:effectLst>
              </a:rPr>
              <a:t> </a:t>
            </a:r>
            <a:r>
              <a:rPr lang="en-US" dirty="0"/>
              <a:t>starting the project.</a:t>
            </a:r>
          </a:p>
          <a:p>
            <a:pPr marL="1141413" lvl="2" indent="-341313" eaLnBrk="1" hangingPunct="1"/>
            <a:r>
              <a:rPr lang="en-US" dirty="0"/>
              <a:t>Unit Leader</a:t>
            </a:r>
          </a:p>
          <a:p>
            <a:pPr marL="1141413" lvl="2" indent="-341313" eaLnBrk="1" hangingPunct="1"/>
            <a:r>
              <a:rPr lang="en-US" dirty="0"/>
              <a:t>Unit Committee Member</a:t>
            </a:r>
          </a:p>
          <a:p>
            <a:pPr marL="1141413" lvl="2" indent="-341313" eaLnBrk="1" hangingPunct="1"/>
            <a:r>
              <a:rPr lang="en-US" dirty="0"/>
              <a:t>Beneficiary Representative</a:t>
            </a:r>
          </a:p>
          <a:p>
            <a:pPr marL="1141413" lvl="2" indent="-341313" eaLnBrk="1" hangingPunct="1"/>
            <a:r>
              <a:rPr lang="en-US" dirty="0"/>
              <a:t>District Representative – </a:t>
            </a:r>
            <a:r>
              <a:rPr lang="en-US" dirty="0" smtClean="0"/>
              <a:t>District Eagle </a:t>
            </a:r>
            <a:r>
              <a:rPr lang="en-US" dirty="0"/>
              <a:t>Board </a:t>
            </a:r>
            <a:r>
              <a:rPr lang="en-US" dirty="0" smtClean="0"/>
              <a:t>Chair or District Advancement Chair </a:t>
            </a:r>
            <a:endParaRPr lang="en-US" dirty="0"/>
          </a:p>
          <a:p>
            <a:pPr marL="741363" lvl="1" indent="-341313" eaLnBrk="1" hangingPunct="1"/>
            <a:r>
              <a:rPr lang="en-US" dirty="0" smtClean="0"/>
              <a:t>Contact</a:t>
            </a:r>
            <a:r>
              <a:rPr lang="en-US" dirty="0"/>
              <a:t>:</a:t>
            </a:r>
          </a:p>
          <a:p>
            <a:pPr marL="1141413" lvl="2" indent="-341313" eaLnBrk="1" hangingPunct="1"/>
            <a:r>
              <a:rPr lang="en-US" dirty="0"/>
              <a:t>Mr. Huber Bongolan – </a:t>
            </a:r>
            <a:r>
              <a:rPr lang="en-US" dirty="0" smtClean="0"/>
              <a:t>hbongolan@goldeneagledistrict.org</a:t>
            </a:r>
          </a:p>
          <a:p>
            <a:pPr marL="1141413" lvl="2" indent="-341313" eaLnBrk="1" hangingPunct="1"/>
            <a:r>
              <a:rPr lang="en-US" dirty="0" smtClean="0"/>
              <a:t>Mr. Sal Rodriguez – srodriguez@goldeneagledistrict.org</a:t>
            </a:r>
            <a:endParaRPr lang="en-US" dirty="0"/>
          </a:p>
          <a:p>
            <a:pPr marL="1141413" lvl="2" indent="-341313" eaLnBrk="1" hangingPunct="1"/>
            <a:endParaRPr lang="en-US" dirty="0"/>
          </a:p>
          <a:p>
            <a:pPr marL="741363" lvl="1"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32</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Eagle Candidates are expected to make a </a:t>
            </a:r>
            <a:r>
              <a:rPr lang="en-US" sz="2000" b="1" i="1" u="sng" dirty="0">
                <a:solidFill>
                  <a:schemeClr val="bg1"/>
                </a:solidFill>
                <a:latin typeface="Arial" pitchFamily="34" charset="0"/>
                <a:cs typeface="Arial" pitchFamily="34" charset="0"/>
              </a:rPr>
              <a:t>reasonable</a:t>
            </a:r>
            <a:r>
              <a:rPr lang="en-US" sz="2000" b="1" i="1" dirty="0">
                <a:solidFill>
                  <a:schemeClr val="bg1"/>
                </a:solidFill>
                <a:latin typeface="Arial" pitchFamily="34" charset="0"/>
                <a:cs typeface="Arial" pitchFamily="34" charset="0"/>
              </a:rPr>
              <a:t> effort to present themselves in full uniform.  (More on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7263335" y="3029161"/>
            <a:ext cx="1650655" cy="3324928"/>
            <a:chOff x="7989669" y="3433049"/>
            <a:chExt cx="1815720" cy="3768252"/>
          </a:xfrm>
        </p:grpSpPr>
        <p:sp>
          <p:nvSpPr>
            <p:cNvPr id="64" name="Line 35"/>
            <p:cNvSpPr>
              <a:spLocks noChangeShapeType="1"/>
            </p:cNvSpPr>
            <p:nvPr/>
          </p:nvSpPr>
          <p:spPr bwMode="auto">
            <a:xfrm rot="5400000">
              <a:off x="8574921" y="4472328"/>
              <a:ext cx="645217" cy="9144"/>
            </a:xfrm>
            <a:prstGeom prst="line">
              <a:avLst/>
            </a:prstGeom>
            <a:noFill/>
            <a:ln w="1905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65" name="Line 35"/>
            <p:cNvSpPr>
              <a:spLocks noChangeShapeType="1"/>
            </p:cNvSpPr>
            <p:nvPr/>
          </p:nvSpPr>
          <p:spPr bwMode="auto">
            <a:xfrm rot="5400000" flipV="1">
              <a:off x="8425319" y="5691548"/>
              <a:ext cx="944420" cy="9365"/>
            </a:xfrm>
            <a:prstGeom prst="line">
              <a:avLst/>
            </a:prstGeom>
            <a:noFill/>
            <a:ln w="1905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66" name="Text Box 12"/>
            <p:cNvSpPr txBox="1">
              <a:spLocks noChangeArrowheads="1"/>
            </p:cNvSpPr>
            <p:nvPr/>
          </p:nvSpPr>
          <p:spPr bwMode="auto">
            <a:xfrm>
              <a:off x="8211729" y="3433049"/>
              <a:ext cx="1371600" cy="900759"/>
            </a:xfrm>
            <a:prstGeom prst="rect">
              <a:avLst/>
            </a:prstGeom>
            <a:solidFill>
              <a:srgbClr val="B9E3AD"/>
            </a:solidFill>
            <a:ln w="19050">
              <a:solidFill>
                <a:schemeClr val="tx1"/>
              </a:solidFill>
              <a:miter lim="800000"/>
              <a:headEnd/>
              <a:tailEnd/>
            </a:ln>
            <a:effectLst/>
            <a:extLst/>
          </p:spPr>
          <p:txBody>
            <a:bodyPr>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District</a:t>
              </a:r>
              <a:br>
                <a:rPr lang="en-US" sz="1400" i="1" dirty="0">
                  <a:latin typeface="Comic Sans MS" charset="0"/>
                  <a:cs typeface="+mn-cs"/>
                </a:rPr>
              </a:br>
              <a:r>
                <a:rPr lang="en-US" sz="1400" i="1" dirty="0">
                  <a:latin typeface="Comic Sans MS" charset="0"/>
                  <a:cs typeface="+mn-cs"/>
                </a:rPr>
                <a:t>Approver</a:t>
              </a:r>
              <a:br>
                <a:rPr lang="en-US" sz="1400" i="1" dirty="0">
                  <a:latin typeface="Comic Sans MS" charset="0"/>
                  <a:cs typeface="+mn-cs"/>
                </a:rPr>
              </a:br>
              <a:r>
                <a:rPr lang="en-US" sz="1400" i="1" dirty="0">
                  <a:latin typeface="Comic Sans MS" charset="0"/>
                  <a:cs typeface="+mn-cs"/>
                </a:rPr>
                <a:t>Signature</a:t>
              </a:r>
            </a:p>
          </p:txBody>
        </p:sp>
        <p:sp>
          <p:nvSpPr>
            <p:cNvPr id="67" name="Oval 23"/>
            <p:cNvSpPr>
              <a:spLocks noChangeArrowheads="1"/>
            </p:cNvSpPr>
            <p:nvPr/>
          </p:nvSpPr>
          <p:spPr bwMode="auto">
            <a:xfrm>
              <a:off x="7995585" y="4793847"/>
              <a:ext cx="1803889" cy="1044729"/>
            </a:xfrm>
            <a:prstGeom prst="ellipse">
              <a:avLst/>
            </a:prstGeom>
            <a:solidFill>
              <a:schemeClr val="bg1"/>
            </a:solidFill>
            <a:ln w="19050" cmpd="sng">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lstStyle/>
            <a:p>
              <a:pPr algn="ctr" defTabSz="914608">
                <a:defRPr/>
              </a:pPr>
              <a:r>
                <a:rPr lang="en-US" b="1" i="1" dirty="0" smtClean="0">
                  <a:latin typeface="Comic Sans MS" charset="0"/>
                  <a:cs typeface="+mn-cs"/>
                </a:rPr>
                <a:t>Prepare Final Plans</a:t>
              </a:r>
              <a:endParaRPr lang="en-US" b="1" i="1" dirty="0">
                <a:latin typeface="Comic Sans MS" charset="0"/>
                <a:cs typeface="+mn-cs"/>
              </a:endParaRPr>
            </a:p>
          </p:txBody>
        </p:sp>
        <p:sp>
          <p:nvSpPr>
            <p:cNvPr id="68" name="Oval 23"/>
            <p:cNvSpPr>
              <a:spLocks noChangeArrowheads="1"/>
            </p:cNvSpPr>
            <p:nvPr/>
          </p:nvSpPr>
          <p:spPr bwMode="auto">
            <a:xfrm>
              <a:off x="7989669" y="6160195"/>
              <a:ext cx="1815720" cy="1041106"/>
            </a:xfrm>
            <a:prstGeom prst="ellipse">
              <a:avLst/>
            </a:prstGeom>
            <a:solidFill>
              <a:schemeClr val="bg1"/>
            </a:solidFill>
            <a:ln w="19050" cmpd="sng">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nchorCtr="0"/>
            <a:lstStyle/>
            <a:p>
              <a:pPr algn="ctr" defTabSz="914608">
                <a:defRPr/>
              </a:pPr>
              <a:r>
                <a:rPr lang="en-US" sz="2200" b="1" i="1" dirty="0">
                  <a:latin typeface="Comic Sans MS" charset="0"/>
                  <a:cs typeface="+mn-cs"/>
                </a:rPr>
                <a:t>Do Project</a:t>
              </a:r>
            </a:p>
          </p:txBody>
        </p:sp>
      </p:grpSp>
      <p:sp>
        <p:nvSpPr>
          <p:cNvPr id="62" name="Line 33"/>
          <p:cNvSpPr>
            <a:spLocks noChangeShapeType="1"/>
          </p:cNvSpPr>
          <p:nvPr/>
        </p:nvSpPr>
        <p:spPr bwMode="auto">
          <a:xfrm flipV="1">
            <a:off x="6979249" y="3426554"/>
            <a:ext cx="490158"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11" name="Line 35"/>
          <p:cNvSpPr>
            <a:spLocks noChangeShapeType="1"/>
          </p:cNvSpPr>
          <p:nvPr/>
        </p:nvSpPr>
        <p:spPr bwMode="auto">
          <a:xfrm rot="5400000">
            <a:off x="7808358" y="3815761"/>
            <a:ext cx="569309" cy="8313"/>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2" name="Line 16"/>
          <p:cNvSpPr>
            <a:spLocks noChangeShapeType="1"/>
          </p:cNvSpPr>
          <p:nvPr/>
        </p:nvSpPr>
        <p:spPr bwMode="auto">
          <a:xfrm flipV="1">
            <a:off x="3818959" y="1679991"/>
            <a:ext cx="2321270" cy="627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8" name="Line 15"/>
          <p:cNvSpPr>
            <a:spLocks noChangeShapeType="1"/>
          </p:cNvSpPr>
          <p:nvPr/>
        </p:nvSpPr>
        <p:spPr bwMode="auto">
          <a:xfrm flipV="1">
            <a:off x="7140599" y="1686261"/>
            <a:ext cx="407783"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16" name="Text Box 40"/>
          <p:cNvSpPr txBox="1">
            <a:spLocks noChangeArrowheads="1"/>
          </p:cNvSpPr>
          <p:nvPr/>
        </p:nvSpPr>
        <p:spPr bwMode="auto">
          <a:xfrm>
            <a:off x="3957182" y="1350936"/>
            <a:ext cx="548409" cy="282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300" b="1" dirty="0">
                <a:solidFill>
                  <a:schemeClr val="bg1"/>
                </a:solidFill>
                <a:latin typeface="Comic Sans MS" charset="0"/>
                <a:cs typeface="+mn-cs"/>
              </a:rPr>
              <a:t>OK</a:t>
            </a:r>
          </a:p>
        </p:txBody>
      </p:sp>
      <p:sp>
        <p:nvSpPr>
          <p:cNvPr id="50214" name="Text Box 38"/>
          <p:cNvSpPr txBox="1">
            <a:spLocks noChangeArrowheads="1"/>
          </p:cNvSpPr>
          <p:nvPr/>
        </p:nvSpPr>
        <p:spPr bwMode="auto">
          <a:xfrm>
            <a:off x="4572352" y="4050504"/>
            <a:ext cx="548409" cy="482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300" b="1" dirty="0">
                <a:solidFill>
                  <a:schemeClr val="bg1"/>
                </a:solidFill>
                <a:latin typeface="Comic Sans MS" charset="0"/>
                <a:cs typeface="+mn-cs"/>
              </a:rPr>
              <a:t>Not OK</a:t>
            </a:r>
          </a:p>
        </p:txBody>
      </p:sp>
      <p:sp>
        <p:nvSpPr>
          <p:cNvPr id="50213" name="Text Box 37"/>
          <p:cNvSpPr txBox="1">
            <a:spLocks noChangeArrowheads="1"/>
          </p:cNvSpPr>
          <p:nvPr/>
        </p:nvSpPr>
        <p:spPr bwMode="auto">
          <a:xfrm>
            <a:off x="5280171" y="3149827"/>
            <a:ext cx="548409" cy="282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300" b="1" dirty="0">
                <a:solidFill>
                  <a:schemeClr val="bg1"/>
                </a:solidFill>
                <a:latin typeface="Comic Sans MS" charset="0"/>
                <a:cs typeface="+mn-cs"/>
              </a:rPr>
              <a:t>OK</a:t>
            </a:r>
          </a:p>
        </p:txBody>
      </p:sp>
      <p:sp>
        <p:nvSpPr>
          <p:cNvPr id="50184" name="Text Box 8"/>
          <p:cNvSpPr txBox="1">
            <a:spLocks noChangeArrowheads="1"/>
          </p:cNvSpPr>
          <p:nvPr/>
        </p:nvSpPr>
        <p:spPr bwMode="auto">
          <a:xfrm>
            <a:off x="155742" y="3103685"/>
            <a:ext cx="1246909" cy="645739"/>
          </a:xfrm>
          <a:prstGeom prst="rect">
            <a:avLst/>
          </a:prstGeom>
          <a:solidFill>
            <a:srgbClr val="B9E3AD"/>
          </a:solidFill>
          <a:ln w="19050">
            <a:solidFill>
              <a:schemeClr val="tx1"/>
            </a:solidFill>
            <a:miter lim="800000"/>
            <a:headEnd/>
            <a:tailEnd/>
          </a:ln>
          <a:effectLst/>
          <a:extLst/>
        </p:spPr>
        <p:txBody>
          <a:bodyPr lIns="82058" tIns="41029" rIns="82058" bIns="41029"/>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Unit Leader</a:t>
            </a:r>
            <a:br>
              <a:rPr lang="en-US" sz="1400" i="1" dirty="0">
                <a:latin typeface="Comic Sans MS" charset="0"/>
                <a:cs typeface="+mn-cs"/>
              </a:rPr>
            </a:br>
            <a:r>
              <a:rPr lang="en-US" sz="1400" i="1" dirty="0">
                <a:latin typeface="Comic Sans MS" charset="0"/>
                <a:cs typeface="+mn-cs"/>
              </a:rPr>
              <a:t>Signature *</a:t>
            </a:r>
          </a:p>
        </p:txBody>
      </p:sp>
      <p:sp>
        <p:nvSpPr>
          <p:cNvPr id="50191" name="Line 15"/>
          <p:cNvSpPr>
            <a:spLocks noChangeShapeType="1"/>
          </p:cNvSpPr>
          <p:nvPr/>
        </p:nvSpPr>
        <p:spPr bwMode="auto">
          <a:xfrm flipV="1">
            <a:off x="2182141" y="1686261"/>
            <a:ext cx="407783" cy="0"/>
          </a:xfrm>
          <a:prstGeom prst="line">
            <a:avLst/>
          </a:prstGeom>
          <a:noFill/>
          <a:ln w="19050">
            <a:solidFill>
              <a:srgbClr val="FFFFFF"/>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6" name="Line 20"/>
          <p:cNvSpPr>
            <a:spLocks noChangeShapeType="1"/>
          </p:cNvSpPr>
          <p:nvPr/>
        </p:nvSpPr>
        <p:spPr bwMode="auto">
          <a:xfrm rot="5400000" flipV="1">
            <a:off x="599286" y="2960996"/>
            <a:ext cx="359820"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3" name="Line 17"/>
          <p:cNvSpPr>
            <a:spLocks noChangeShapeType="1"/>
          </p:cNvSpPr>
          <p:nvPr/>
        </p:nvSpPr>
        <p:spPr bwMode="auto">
          <a:xfrm rot="5400000" flipV="1">
            <a:off x="3148945" y="2312429"/>
            <a:ext cx="435683" cy="5773"/>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4" name="Line 18"/>
          <p:cNvSpPr>
            <a:spLocks noChangeShapeType="1"/>
          </p:cNvSpPr>
          <p:nvPr/>
        </p:nvSpPr>
        <p:spPr bwMode="auto">
          <a:xfrm flipH="1">
            <a:off x="1953942" y="2514423"/>
            <a:ext cx="4796412" cy="17003"/>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5" name="Line 19"/>
          <p:cNvSpPr>
            <a:spLocks noChangeShapeType="1"/>
          </p:cNvSpPr>
          <p:nvPr/>
        </p:nvSpPr>
        <p:spPr bwMode="auto">
          <a:xfrm rot="16200000">
            <a:off x="1732053" y="2302534"/>
            <a:ext cx="443742"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197" name="Line 21"/>
          <p:cNvSpPr>
            <a:spLocks noChangeShapeType="1"/>
          </p:cNvSpPr>
          <p:nvPr/>
        </p:nvSpPr>
        <p:spPr bwMode="auto">
          <a:xfrm flipH="1" flipV="1">
            <a:off x="779205" y="2792093"/>
            <a:ext cx="7381685"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sz="1400" dirty="0">
              <a:cs typeface="+mn-cs"/>
            </a:endParaRPr>
          </a:p>
        </p:txBody>
      </p:sp>
      <p:sp>
        <p:nvSpPr>
          <p:cNvPr id="50198" name="Line 22"/>
          <p:cNvSpPr>
            <a:spLocks noChangeShapeType="1"/>
          </p:cNvSpPr>
          <p:nvPr/>
        </p:nvSpPr>
        <p:spPr bwMode="auto">
          <a:xfrm rot="16200000" flipH="1" flipV="1">
            <a:off x="7685650" y="2311640"/>
            <a:ext cx="960904"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05" name="Line 29"/>
          <p:cNvSpPr>
            <a:spLocks noChangeShapeType="1"/>
          </p:cNvSpPr>
          <p:nvPr/>
        </p:nvSpPr>
        <p:spPr bwMode="auto">
          <a:xfrm rot="5400000" flipV="1">
            <a:off x="4372527" y="4169639"/>
            <a:ext cx="492162"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06" name="Line 30"/>
          <p:cNvSpPr>
            <a:spLocks noChangeShapeType="1"/>
          </p:cNvSpPr>
          <p:nvPr/>
        </p:nvSpPr>
        <p:spPr bwMode="auto">
          <a:xfrm flipH="1" flipV="1">
            <a:off x="2622702" y="4415721"/>
            <a:ext cx="1994043"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07" name="Line 31"/>
          <p:cNvSpPr>
            <a:spLocks noChangeShapeType="1"/>
          </p:cNvSpPr>
          <p:nvPr/>
        </p:nvSpPr>
        <p:spPr bwMode="auto">
          <a:xfrm rot="16200000">
            <a:off x="2332245" y="4125265"/>
            <a:ext cx="580913"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08" name="Line 32"/>
          <p:cNvSpPr>
            <a:spLocks noChangeShapeType="1"/>
          </p:cNvSpPr>
          <p:nvPr/>
        </p:nvSpPr>
        <p:spPr bwMode="auto">
          <a:xfrm flipV="1">
            <a:off x="1394828" y="3426554"/>
            <a:ext cx="415636"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09" name="Line 33"/>
          <p:cNvSpPr>
            <a:spLocks noChangeShapeType="1"/>
          </p:cNvSpPr>
          <p:nvPr/>
        </p:nvSpPr>
        <p:spPr bwMode="auto">
          <a:xfrm flipV="1">
            <a:off x="3349974" y="3426554"/>
            <a:ext cx="490158"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10" name="Line 34"/>
          <p:cNvSpPr>
            <a:spLocks noChangeShapeType="1"/>
          </p:cNvSpPr>
          <p:nvPr/>
        </p:nvSpPr>
        <p:spPr bwMode="auto">
          <a:xfrm flipV="1">
            <a:off x="5316308" y="3426554"/>
            <a:ext cx="498764"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215" name="Text Box 39"/>
          <p:cNvSpPr txBox="1">
            <a:spLocks noChangeArrowheads="1"/>
          </p:cNvSpPr>
          <p:nvPr/>
        </p:nvSpPr>
        <p:spPr bwMode="auto">
          <a:xfrm>
            <a:off x="2760464" y="2109470"/>
            <a:ext cx="548409" cy="482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300" b="1" dirty="0">
                <a:solidFill>
                  <a:schemeClr val="bg1"/>
                </a:solidFill>
                <a:latin typeface="Comic Sans MS" charset="0"/>
                <a:cs typeface="+mn-cs"/>
              </a:rPr>
              <a:t>Not OK</a:t>
            </a:r>
          </a:p>
        </p:txBody>
      </p:sp>
      <p:sp>
        <p:nvSpPr>
          <p:cNvPr id="50220" name="Text Box 44"/>
          <p:cNvSpPr txBox="1">
            <a:spLocks noChangeArrowheads="1"/>
          </p:cNvSpPr>
          <p:nvPr/>
        </p:nvSpPr>
        <p:spPr bwMode="auto">
          <a:xfrm>
            <a:off x="6079" y="2283927"/>
            <a:ext cx="1460500" cy="359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b="1" dirty="0" smtClean="0">
                <a:solidFill>
                  <a:schemeClr val="bg1"/>
                </a:solidFill>
                <a:latin typeface="Comic Sans MS" charset="0"/>
                <a:cs typeface="+mn-cs"/>
              </a:rPr>
              <a:t>Start Here</a:t>
            </a:r>
          </a:p>
        </p:txBody>
      </p:sp>
      <p:sp>
        <p:nvSpPr>
          <p:cNvPr id="50181" name="AutoShape 5"/>
          <p:cNvSpPr>
            <a:spLocks noChangeAspect="1" noChangeArrowheads="1"/>
          </p:cNvSpPr>
          <p:nvPr/>
        </p:nvSpPr>
        <p:spPr bwMode="auto">
          <a:xfrm>
            <a:off x="2590932" y="1121485"/>
            <a:ext cx="1551709" cy="1129553"/>
          </a:xfrm>
          <a:prstGeom prst="diamond">
            <a:avLst/>
          </a:prstGeom>
          <a:solidFill>
            <a:schemeClr val="bg1"/>
          </a:solidFill>
          <a:ln w="19050">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pPr algn="ctr" defTabSz="914608">
              <a:defRPr/>
            </a:pPr>
            <a:r>
              <a:rPr lang="en-US" sz="1400" i="1" dirty="0">
                <a:latin typeface="Comic Sans MS" charset="0"/>
                <a:cs typeface="+mn-cs"/>
              </a:rPr>
              <a:t>Discuss with</a:t>
            </a:r>
            <a:br>
              <a:rPr lang="en-US" sz="1400" i="1" dirty="0">
                <a:latin typeface="Comic Sans MS" charset="0"/>
                <a:cs typeface="+mn-cs"/>
              </a:rPr>
            </a:br>
            <a:r>
              <a:rPr lang="en-US" sz="1400" i="1" dirty="0">
                <a:latin typeface="Comic Sans MS" charset="0"/>
                <a:cs typeface="+mn-cs"/>
              </a:rPr>
              <a:t>Unit Leader</a:t>
            </a:r>
          </a:p>
        </p:txBody>
      </p:sp>
      <p:grpSp>
        <p:nvGrpSpPr>
          <p:cNvPr id="3" name="Group 2"/>
          <p:cNvGrpSpPr/>
          <p:nvPr/>
        </p:nvGrpSpPr>
        <p:grpSpPr>
          <a:xfrm>
            <a:off x="0" y="4833984"/>
            <a:ext cx="5917289" cy="1369903"/>
            <a:chOff x="0" y="5478510"/>
            <a:chExt cx="6509018" cy="1190145"/>
          </a:xfrm>
        </p:grpSpPr>
        <p:sp>
          <p:nvSpPr>
            <p:cNvPr id="50223" name="Text Box 47"/>
            <p:cNvSpPr txBox="1">
              <a:spLocks noChangeArrowheads="1"/>
            </p:cNvSpPr>
            <p:nvPr/>
          </p:nvSpPr>
          <p:spPr bwMode="auto">
            <a:xfrm>
              <a:off x="0" y="5478510"/>
              <a:ext cx="6509018" cy="561520"/>
            </a:xfrm>
            <a:prstGeom prst="rect">
              <a:avLst/>
            </a:prstGeom>
            <a:solidFill>
              <a:srgbClr val="0000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40">
              <a:spAutoFit/>
            </a:bodyPr>
            <a:lstStyle>
              <a:lvl1pPr marL="292100" indent="-292100"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marL="55561" indent="0">
                <a:spcBef>
                  <a:spcPct val="50000"/>
                </a:spcBef>
                <a:defRPr/>
              </a:pPr>
              <a:r>
                <a:rPr lang="en-US" b="1" dirty="0" smtClean="0">
                  <a:solidFill>
                    <a:schemeClr val="bg1"/>
                  </a:solidFill>
                  <a:cs typeface="+mn-cs"/>
                </a:rPr>
                <a:t>* Beneficiary Signature may be obtained prior to Unit Leader’s  or Committee signature</a:t>
              </a:r>
            </a:p>
          </p:txBody>
        </p:sp>
        <p:sp>
          <p:nvSpPr>
            <p:cNvPr id="45" name="Text Box 47"/>
            <p:cNvSpPr txBox="1">
              <a:spLocks noChangeArrowheads="1"/>
            </p:cNvSpPr>
            <p:nvPr/>
          </p:nvSpPr>
          <p:spPr bwMode="auto">
            <a:xfrm>
              <a:off x="0" y="6107135"/>
              <a:ext cx="6378155" cy="561520"/>
            </a:xfrm>
            <a:prstGeom prst="rect">
              <a:avLst/>
            </a:prstGeom>
            <a:solidFill>
              <a:srgbClr val="0000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92100" indent="-292100"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marL="364703" indent="-307718">
                <a:spcBef>
                  <a:spcPct val="50000"/>
                </a:spcBef>
                <a:buFont typeface="Arial"/>
                <a:buChar char="•"/>
                <a:defRPr/>
              </a:pPr>
              <a:r>
                <a:rPr lang="en-US" b="1" dirty="0" smtClean="0">
                  <a:solidFill>
                    <a:schemeClr val="bg1"/>
                  </a:solidFill>
                  <a:cs typeface="+mn-cs"/>
                </a:rPr>
                <a:t>District signature MUST be the last to be obtained</a:t>
              </a:r>
            </a:p>
          </p:txBody>
        </p:sp>
      </p:grpSp>
      <p:sp>
        <p:nvSpPr>
          <p:cNvPr id="50189" name="Oval 13"/>
          <p:cNvSpPr>
            <a:spLocks noChangeAspect="1" noChangeArrowheads="1"/>
          </p:cNvSpPr>
          <p:nvPr/>
        </p:nvSpPr>
        <p:spPr bwMode="auto">
          <a:xfrm>
            <a:off x="1539856" y="1283119"/>
            <a:ext cx="828137" cy="806285"/>
          </a:xfrm>
          <a:prstGeom prst="ellipse">
            <a:avLst/>
          </a:prstGeom>
          <a:solidFill>
            <a:srgbClr val="FFFFFF"/>
          </a:solidFill>
          <a:ln w="19050">
            <a:solidFill>
              <a:srgbClr val="0000FF"/>
            </a:solidFill>
            <a:round/>
            <a:headEnd/>
            <a:tailEnd/>
          </a:ln>
          <a:effectLst/>
          <a:extLst/>
        </p:spPr>
        <p:txBody>
          <a:bodyPr wrap="square" lIns="82058" tIns="41029" rIns="82058" bIns="41029" anchor="ctr"/>
          <a:lstStyle/>
          <a:p>
            <a:pPr algn="ctr" defTabSz="914608">
              <a:lnSpc>
                <a:spcPct val="110000"/>
              </a:lnSpc>
              <a:spcBef>
                <a:spcPct val="50000"/>
              </a:spcBef>
              <a:defRPr/>
            </a:pPr>
            <a:r>
              <a:rPr lang="en-US" sz="1400" i="1" dirty="0">
                <a:latin typeface="Comic Sans MS" charset="0"/>
                <a:cs typeface="+mn-cs"/>
              </a:rPr>
              <a:t>Get an Idea</a:t>
            </a:r>
            <a:endParaRPr lang="en-US" sz="1400" b="1" i="1" dirty="0">
              <a:latin typeface="Comic Sans MS" charset="0"/>
              <a:cs typeface="+mn-cs"/>
            </a:endParaRPr>
          </a:p>
        </p:txBody>
      </p:sp>
      <p:sp>
        <p:nvSpPr>
          <p:cNvPr id="50183" name="Text Box 7"/>
          <p:cNvSpPr txBox="1">
            <a:spLocks noChangeArrowheads="1"/>
          </p:cNvSpPr>
          <p:nvPr/>
        </p:nvSpPr>
        <p:spPr bwMode="auto">
          <a:xfrm>
            <a:off x="7549719" y="1363392"/>
            <a:ext cx="1232764" cy="645739"/>
          </a:xfrm>
          <a:prstGeom prst="rect">
            <a:avLst/>
          </a:prstGeom>
          <a:solidFill>
            <a:srgbClr val="B9E3AD"/>
          </a:solidFill>
          <a:ln w="19050">
            <a:solidFill>
              <a:schemeClr val="tx1"/>
            </a:solidFill>
            <a:miter lim="800000"/>
            <a:headEnd/>
            <a:tailEnd/>
          </a:ln>
          <a:effectLst/>
          <a:extLst/>
        </p:spPr>
        <p:txBody>
          <a:bodyPr lIns="82058" tIns="41029" rIns="82058" bIns="41029"/>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Beneficiary</a:t>
            </a:r>
            <a:br>
              <a:rPr lang="en-US" sz="1400" i="1" dirty="0">
                <a:latin typeface="Comic Sans MS" charset="0"/>
                <a:cs typeface="+mn-cs"/>
              </a:rPr>
            </a:br>
            <a:r>
              <a:rPr lang="en-US" sz="1400" i="1" dirty="0">
                <a:latin typeface="Comic Sans MS" charset="0"/>
                <a:cs typeface="+mn-cs"/>
              </a:rPr>
              <a:t>Signature *</a:t>
            </a:r>
          </a:p>
        </p:txBody>
      </p:sp>
      <p:sp>
        <p:nvSpPr>
          <p:cNvPr id="50187" name="Text Box 11"/>
          <p:cNvSpPr txBox="1">
            <a:spLocks noChangeArrowheads="1"/>
          </p:cNvSpPr>
          <p:nvPr/>
        </p:nvSpPr>
        <p:spPr bwMode="auto">
          <a:xfrm>
            <a:off x="5806381" y="3103686"/>
            <a:ext cx="1246909" cy="645739"/>
          </a:xfrm>
          <a:prstGeom prst="rect">
            <a:avLst/>
          </a:prstGeom>
          <a:solidFill>
            <a:srgbClr val="B9E3AD"/>
          </a:solidFill>
          <a:ln w="19050">
            <a:solidFill>
              <a:schemeClr val="tx1"/>
            </a:solidFill>
            <a:miter lim="800000"/>
            <a:headEnd/>
            <a:tailEnd/>
          </a:ln>
          <a:effectLst/>
          <a:extLst/>
        </p:spPr>
        <p:txBody>
          <a:bodyPr lIns="82058" tIns="41029" rIns="82058" bIns="41029"/>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Committee</a:t>
            </a:r>
            <a:br>
              <a:rPr lang="en-US" sz="1400" i="1" dirty="0">
                <a:latin typeface="Comic Sans MS" charset="0"/>
                <a:cs typeface="+mn-cs"/>
              </a:rPr>
            </a:br>
            <a:r>
              <a:rPr lang="en-US" sz="1400" i="1" dirty="0">
                <a:latin typeface="Comic Sans MS" charset="0"/>
                <a:cs typeface="+mn-cs"/>
              </a:rPr>
              <a:t>Signature *</a:t>
            </a:r>
          </a:p>
        </p:txBody>
      </p:sp>
      <p:sp>
        <p:nvSpPr>
          <p:cNvPr id="50188" name="Text Box 12"/>
          <p:cNvSpPr txBox="1">
            <a:spLocks noChangeArrowheads="1"/>
          </p:cNvSpPr>
          <p:nvPr/>
        </p:nvSpPr>
        <p:spPr bwMode="auto">
          <a:xfrm>
            <a:off x="7469557" y="3029162"/>
            <a:ext cx="1246909" cy="794787"/>
          </a:xfrm>
          <a:prstGeom prst="rect">
            <a:avLst/>
          </a:prstGeom>
          <a:solidFill>
            <a:srgbClr val="B9E3AD"/>
          </a:solidFill>
          <a:ln w="19050">
            <a:solidFill>
              <a:schemeClr val="tx1"/>
            </a:solidFill>
            <a:miter lim="800000"/>
            <a:headEnd/>
            <a:tailEnd/>
          </a:ln>
          <a:effectLs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District</a:t>
            </a:r>
            <a:br>
              <a:rPr lang="en-US" sz="1400" i="1" dirty="0">
                <a:latin typeface="Comic Sans MS" charset="0"/>
                <a:cs typeface="+mn-cs"/>
              </a:rPr>
            </a:br>
            <a:r>
              <a:rPr lang="en-US" sz="1400" i="1" dirty="0">
                <a:latin typeface="Comic Sans MS" charset="0"/>
                <a:cs typeface="+mn-cs"/>
              </a:rPr>
              <a:t>Approver</a:t>
            </a:r>
            <a:br>
              <a:rPr lang="en-US" sz="1400" i="1" dirty="0">
                <a:latin typeface="Comic Sans MS" charset="0"/>
                <a:cs typeface="+mn-cs"/>
              </a:rPr>
            </a:br>
            <a:r>
              <a:rPr lang="en-US" sz="1400" i="1" dirty="0">
                <a:latin typeface="Comic Sans MS" charset="0"/>
                <a:cs typeface="+mn-cs"/>
              </a:rPr>
              <a:t>Signature</a:t>
            </a:r>
          </a:p>
        </p:txBody>
      </p:sp>
      <p:sp>
        <p:nvSpPr>
          <p:cNvPr id="50185" name="AutoShape 9"/>
          <p:cNvSpPr>
            <a:spLocks noChangeAspect="1" noChangeArrowheads="1"/>
          </p:cNvSpPr>
          <p:nvPr/>
        </p:nvSpPr>
        <p:spPr bwMode="auto">
          <a:xfrm>
            <a:off x="3842754" y="2861778"/>
            <a:ext cx="1551709" cy="1129553"/>
          </a:xfrm>
          <a:prstGeom prst="diamond">
            <a:avLst/>
          </a:prstGeom>
          <a:solidFill>
            <a:schemeClr val="bg1"/>
          </a:solidFill>
          <a:ln w="19050">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pPr algn="ctr" defTabSz="914608">
              <a:defRPr/>
            </a:pPr>
            <a:r>
              <a:rPr lang="en-US" sz="1400" i="1" dirty="0">
                <a:latin typeface="Comic Sans MS" charset="0"/>
                <a:cs typeface="+mn-cs"/>
              </a:rPr>
              <a:t>Present to</a:t>
            </a:r>
            <a:br>
              <a:rPr lang="en-US" sz="1400" i="1" dirty="0">
                <a:latin typeface="Comic Sans MS" charset="0"/>
                <a:cs typeface="+mn-cs"/>
              </a:rPr>
            </a:br>
            <a:r>
              <a:rPr lang="en-US" sz="1400" i="1" dirty="0">
                <a:latin typeface="Comic Sans MS" charset="0"/>
                <a:cs typeface="+mn-cs"/>
              </a:rPr>
              <a:t>Committee</a:t>
            </a:r>
          </a:p>
        </p:txBody>
      </p:sp>
      <p:sp>
        <p:nvSpPr>
          <p:cNvPr id="50201" name="Oval 25"/>
          <p:cNvSpPr>
            <a:spLocks noChangeArrowheads="1"/>
          </p:cNvSpPr>
          <p:nvPr/>
        </p:nvSpPr>
        <p:spPr bwMode="auto">
          <a:xfrm>
            <a:off x="1814570" y="3025139"/>
            <a:ext cx="1616266" cy="802833"/>
          </a:xfrm>
          <a:prstGeom prst="ellipse">
            <a:avLst/>
          </a:prstGeom>
          <a:solidFill>
            <a:schemeClr val="bg1"/>
          </a:solidFill>
          <a:ln w="19050">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pPr algn="ctr" defTabSz="914608">
              <a:lnSpc>
                <a:spcPct val="110000"/>
              </a:lnSpc>
              <a:spcBef>
                <a:spcPct val="50000"/>
              </a:spcBef>
              <a:defRPr/>
            </a:pPr>
            <a:r>
              <a:rPr lang="en-US" sz="1400" i="1" dirty="0" smtClean="0">
                <a:latin typeface="Comic Sans MS" charset="0"/>
                <a:cs typeface="+mn-cs"/>
              </a:rPr>
              <a:t>Proposal</a:t>
            </a:r>
            <a:r>
              <a:rPr lang="en-US" sz="1400" i="1" dirty="0">
                <a:latin typeface="Comic Sans MS" charset="0"/>
                <a:cs typeface="+mn-cs"/>
              </a:rPr>
              <a:t/>
            </a:r>
            <a:br>
              <a:rPr lang="en-US" sz="1400" i="1" dirty="0">
                <a:latin typeface="Comic Sans MS" charset="0"/>
                <a:cs typeface="+mn-cs"/>
              </a:rPr>
            </a:br>
            <a:endParaRPr lang="en-US" sz="1400" b="1" i="1" dirty="0">
              <a:latin typeface="Comic Sans MS" charset="0"/>
              <a:cs typeface="+mn-cs"/>
            </a:endParaRPr>
          </a:p>
        </p:txBody>
      </p:sp>
      <p:sp>
        <p:nvSpPr>
          <p:cNvPr id="51" name="Line 15"/>
          <p:cNvSpPr>
            <a:spLocks noChangeShapeType="1"/>
          </p:cNvSpPr>
          <p:nvPr/>
        </p:nvSpPr>
        <p:spPr bwMode="auto">
          <a:xfrm flipV="1">
            <a:off x="1154557" y="1686261"/>
            <a:ext cx="396327" cy="0"/>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50" name="Text Box 7"/>
          <p:cNvSpPr txBox="1">
            <a:spLocks noChangeArrowheads="1"/>
          </p:cNvSpPr>
          <p:nvPr/>
        </p:nvSpPr>
        <p:spPr bwMode="auto">
          <a:xfrm>
            <a:off x="155742" y="1296261"/>
            <a:ext cx="1161175" cy="780000"/>
          </a:xfrm>
          <a:prstGeom prst="rect">
            <a:avLst/>
          </a:prstGeom>
          <a:solidFill>
            <a:srgbClr val="B9E3AD"/>
          </a:solidFill>
          <a:ln w="19050">
            <a:solidFill>
              <a:schemeClr val="tx1"/>
            </a:solidFill>
            <a:miter lim="800000"/>
            <a:headEnd/>
            <a:tailEnd/>
          </a:ln>
          <a:effectLst/>
          <a:extLst/>
        </p:spPr>
        <p:txBody>
          <a:bodyPr lIns="82058" tIns="41029" rIns="82058" bIns="41029"/>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r>
              <a:rPr lang="en-US" sz="1400" i="1" dirty="0">
                <a:latin typeface="Comic Sans MS" charset="0"/>
                <a:cs typeface="+mn-cs"/>
              </a:rPr>
              <a:t>Scout Reads &amp; </a:t>
            </a:r>
            <a:br>
              <a:rPr lang="en-US" sz="1400" i="1" dirty="0">
                <a:latin typeface="Comic Sans MS" charset="0"/>
                <a:cs typeface="+mn-cs"/>
              </a:rPr>
            </a:br>
            <a:r>
              <a:rPr lang="en-US" sz="1400" i="1" dirty="0">
                <a:latin typeface="Comic Sans MS" charset="0"/>
                <a:cs typeface="+mn-cs"/>
              </a:rPr>
              <a:t>Signs Book</a:t>
            </a:r>
          </a:p>
        </p:txBody>
      </p:sp>
      <p:sp>
        <p:nvSpPr>
          <p:cNvPr id="52" name="Oval 25"/>
          <p:cNvSpPr>
            <a:spLocks noChangeArrowheads="1"/>
          </p:cNvSpPr>
          <p:nvPr/>
        </p:nvSpPr>
        <p:spPr bwMode="auto">
          <a:xfrm>
            <a:off x="6140229" y="1284846"/>
            <a:ext cx="1186552" cy="802833"/>
          </a:xfrm>
          <a:prstGeom prst="ellipse">
            <a:avLst/>
          </a:prstGeom>
          <a:solidFill>
            <a:schemeClr val="bg1"/>
          </a:solidFill>
          <a:ln w="19050">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pPr algn="ctr" defTabSz="914608">
              <a:lnSpc>
                <a:spcPct val="110000"/>
              </a:lnSpc>
              <a:spcBef>
                <a:spcPct val="50000"/>
              </a:spcBef>
              <a:defRPr/>
            </a:pPr>
            <a:r>
              <a:rPr lang="en-US" sz="1400" i="1" dirty="0">
                <a:latin typeface="Comic Sans MS" charset="0"/>
                <a:cs typeface="+mn-cs"/>
              </a:rPr>
              <a:t>Meet with</a:t>
            </a:r>
            <a:br>
              <a:rPr lang="en-US" sz="1400" i="1" dirty="0">
                <a:latin typeface="Comic Sans MS" charset="0"/>
                <a:cs typeface="+mn-cs"/>
              </a:rPr>
            </a:br>
            <a:r>
              <a:rPr lang="en-US" sz="1400" i="1" dirty="0">
                <a:latin typeface="Comic Sans MS" charset="0"/>
                <a:cs typeface="+mn-cs"/>
              </a:rPr>
              <a:t>Beneficiary</a:t>
            </a:r>
            <a:endParaRPr lang="en-US" sz="1400" b="1" i="1" dirty="0">
              <a:latin typeface="Comic Sans MS" charset="0"/>
              <a:cs typeface="+mn-cs"/>
            </a:endParaRPr>
          </a:p>
        </p:txBody>
      </p:sp>
      <p:sp>
        <p:nvSpPr>
          <p:cNvPr id="56" name="Up Arrow 55"/>
          <p:cNvSpPr/>
          <p:nvPr/>
        </p:nvSpPr>
        <p:spPr bwMode="auto">
          <a:xfrm rot="2280000">
            <a:off x="6317274" y="3405736"/>
            <a:ext cx="355012" cy="2934783"/>
          </a:xfrm>
          <a:prstGeom prst="upArrow">
            <a:avLst/>
          </a:prstGeom>
          <a:solidFill>
            <a:srgbClr val="FFFF00"/>
          </a:solidFill>
          <a:ln w="19050" cap="flat" cmpd="sng" algn="ctr">
            <a:solidFill>
              <a:srgbClr val="FF3300"/>
            </a:solidFill>
            <a:prstDash val="solid"/>
            <a:round/>
            <a:headEnd type="none" w="med" len="med"/>
            <a:tailEnd type="none" w="med" len="med"/>
          </a:ln>
          <a:effectLst/>
          <a:extLst/>
        </p:spPr>
        <p:txBody>
          <a:bodyPr vert="horz" wrap="square" lIns="82058" tIns="41029" rIns="82058" bIns="41029" numCol="1" rtlCol="0" anchor="t" anchorCtr="0" compatLnSpc="1">
            <a:prstTxWarp prst="textNoShape">
              <a:avLst/>
            </a:prstTxWarp>
          </a:bodyPr>
          <a:lstStyle/>
          <a:p>
            <a:pPr defTabSz="914608"/>
            <a:endParaRPr lang="en-US" dirty="0"/>
          </a:p>
        </p:txBody>
      </p:sp>
      <p:grpSp>
        <p:nvGrpSpPr>
          <p:cNvPr id="7" name="Group 6"/>
          <p:cNvGrpSpPr/>
          <p:nvPr/>
        </p:nvGrpSpPr>
        <p:grpSpPr>
          <a:xfrm>
            <a:off x="6979250" y="4099577"/>
            <a:ext cx="2152854" cy="2526686"/>
            <a:chOff x="7677174" y="4646187"/>
            <a:chExt cx="2368139" cy="2863578"/>
          </a:xfrm>
        </p:grpSpPr>
        <p:sp>
          <p:nvSpPr>
            <p:cNvPr id="69" name="Text Box 11"/>
            <p:cNvSpPr txBox="1">
              <a:spLocks noChangeArrowheads="1"/>
            </p:cNvSpPr>
            <p:nvPr/>
          </p:nvSpPr>
          <p:spPr bwMode="auto">
            <a:xfrm>
              <a:off x="7974518" y="5054210"/>
              <a:ext cx="1918781" cy="2006990"/>
            </a:xfrm>
            <a:prstGeom prst="rect">
              <a:avLst/>
            </a:prstGeom>
            <a:solidFill>
              <a:srgbClr val="FFFFFF"/>
            </a:solidFill>
            <a:ln w="19050">
              <a:noFill/>
              <a:miter lim="800000"/>
              <a:headEnd/>
              <a:tailEnd/>
            </a:ln>
            <a:effectLst/>
            <a:extLst/>
          </p:spPr>
          <p:txBody>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lnSpc>
                  <a:spcPct val="110000"/>
                </a:lnSpc>
                <a:spcBef>
                  <a:spcPct val="50000"/>
                </a:spcBef>
                <a:defRPr/>
              </a:pPr>
              <a:endParaRPr lang="en-US" sz="1400" i="1" dirty="0">
                <a:latin typeface="Comic Sans MS" charset="0"/>
                <a:cs typeface="+mn-cs"/>
              </a:endParaRPr>
            </a:p>
          </p:txBody>
        </p:sp>
        <p:sp>
          <p:nvSpPr>
            <p:cNvPr id="59" name="Line 35"/>
            <p:cNvSpPr>
              <a:spLocks noChangeShapeType="1"/>
            </p:cNvSpPr>
            <p:nvPr/>
          </p:nvSpPr>
          <p:spPr bwMode="auto">
            <a:xfrm rot="5400000" flipV="1">
              <a:off x="8719433" y="5606049"/>
              <a:ext cx="365760" cy="0"/>
            </a:xfrm>
            <a:prstGeom prst="line">
              <a:avLst/>
            </a:prstGeom>
            <a:noFill/>
            <a:ln w="1905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4" name="Oval 23"/>
            <p:cNvSpPr>
              <a:spLocks noChangeArrowheads="1"/>
            </p:cNvSpPr>
            <p:nvPr/>
          </p:nvSpPr>
          <p:spPr bwMode="auto">
            <a:xfrm>
              <a:off x="7677174" y="6778245"/>
              <a:ext cx="2286000" cy="731520"/>
            </a:xfrm>
            <a:prstGeom prst="ellipse">
              <a:avLst/>
            </a:prstGeom>
            <a:solidFill>
              <a:schemeClr val="bg1"/>
            </a:solidFill>
            <a:ln w="19050" cmpd="sng">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nchorCtr="0"/>
            <a:lstStyle/>
            <a:p>
              <a:pPr algn="ctr" defTabSz="914608">
                <a:defRPr/>
              </a:pPr>
              <a:r>
                <a:rPr lang="en-US" sz="2200" b="1" i="1" dirty="0">
                  <a:latin typeface="Comic Sans MS" charset="0"/>
                  <a:cs typeface="+mn-cs"/>
                </a:rPr>
                <a:t>Do Project</a:t>
              </a:r>
            </a:p>
          </p:txBody>
        </p:sp>
        <p:sp>
          <p:nvSpPr>
            <p:cNvPr id="61" name="Line 35"/>
            <p:cNvSpPr>
              <a:spLocks noChangeShapeType="1"/>
            </p:cNvSpPr>
            <p:nvPr/>
          </p:nvSpPr>
          <p:spPr bwMode="auto">
            <a:xfrm rot="5400000" flipV="1">
              <a:off x="8678364" y="6612634"/>
              <a:ext cx="365760" cy="0"/>
            </a:xfrm>
            <a:prstGeom prst="line">
              <a:avLst/>
            </a:prstGeom>
            <a:noFill/>
            <a:ln w="1905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3" name="Oval 23"/>
            <p:cNvSpPr>
              <a:spLocks noChangeArrowheads="1"/>
            </p:cNvSpPr>
            <p:nvPr/>
          </p:nvSpPr>
          <p:spPr bwMode="auto">
            <a:xfrm>
              <a:off x="7759313" y="4646187"/>
              <a:ext cx="2286000" cy="914400"/>
            </a:xfrm>
            <a:prstGeom prst="ellipse">
              <a:avLst/>
            </a:prstGeom>
            <a:solidFill>
              <a:schemeClr val="bg1"/>
            </a:solidFill>
            <a:ln w="19050" cmpd="sng">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lstStyle/>
            <a:p>
              <a:pPr algn="ctr" defTabSz="914608">
                <a:defRPr/>
              </a:pPr>
              <a:r>
                <a:rPr lang="en-US" b="1" i="1" dirty="0" smtClean="0">
                  <a:latin typeface="Comic Sans MS" charset="0"/>
                  <a:cs typeface="+mn-cs"/>
                </a:rPr>
                <a:t>Prepare Final Plans</a:t>
              </a:r>
              <a:endParaRPr lang="en-US" b="1" i="1" dirty="0">
                <a:latin typeface="Comic Sans MS" charset="0"/>
                <a:cs typeface="+mn-cs"/>
              </a:endParaRPr>
            </a:p>
          </p:txBody>
        </p:sp>
        <p:sp>
          <p:nvSpPr>
            <p:cNvPr id="60" name="Oval 23"/>
            <p:cNvSpPr>
              <a:spLocks noChangeArrowheads="1"/>
            </p:cNvSpPr>
            <p:nvPr/>
          </p:nvSpPr>
          <p:spPr bwMode="auto">
            <a:xfrm>
              <a:off x="7759313" y="5691833"/>
              <a:ext cx="2286000" cy="777947"/>
            </a:xfrm>
            <a:prstGeom prst="ellipse">
              <a:avLst/>
            </a:prstGeom>
            <a:solidFill>
              <a:srgbClr val="FFFF66"/>
            </a:solidFill>
            <a:ln w="19050" cmpd="sng">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nchorCtr="0"/>
            <a:lstStyle/>
            <a:p>
              <a:pPr algn="ctr" defTabSz="914608">
                <a:defRPr/>
              </a:pPr>
              <a:r>
                <a:rPr lang="en-US" sz="1400" b="1" i="1" dirty="0" smtClean="0">
                  <a:latin typeface="Comic Sans MS" charset="0"/>
                  <a:cs typeface="+mn-cs"/>
                </a:rPr>
                <a:t>Meet with Beneficiary to review Plans</a:t>
              </a:r>
              <a:endParaRPr lang="en-US" sz="1400" b="1" i="1" dirty="0">
                <a:latin typeface="Comic Sans MS" charset="0"/>
                <a:cs typeface="+mn-cs"/>
              </a:endParaRPr>
            </a:p>
          </p:txBody>
        </p:sp>
      </p:grpSp>
      <p:sp>
        <p:nvSpPr>
          <p:cNvPr id="2" name="Title 1"/>
          <p:cNvSpPr>
            <a:spLocks noGrp="1"/>
          </p:cNvSpPr>
          <p:nvPr>
            <p:ph type="title"/>
          </p:nvPr>
        </p:nvSpPr>
        <p:spPr/>
        <p:txBody>
          <a:bodyPr/>
          <a:lstStyle/>
          <a:p>
            <a:r>
              <a:rPr lang="en-US" dirty="0" smtClean="0"/>
              <a:t>Life to Eagle Signature Cycle</a:t>
            </a:r>
            <a:endParaRPr lang="en-US" dirty="0"/>
          </a:p>
        </p:txBody>
      </p:sp>
      <p:sp>
        <p:nvSpPr>
          <p:cNvPr id="70" name="Line 17"/>
          <p:cNvSpPr>
            <a:spLocks noChangeShapeType="1"/>
          </p:cNvSpPr>
          <p:nvPr/>
        </p:nvSpPr>
        <p:spPr bwMode="auto">
          <a:xfrm rot="5400000" flipV="1">
            <a:off x="6491920" y="2299646"/>
            <a:ext cx="435683" cy="5773"/>
          </a:xfrm>
          <a:prstGeom prst="line">
            <a:avLst/>
          </a:prstGeom>
          <a:noFill/>
          <a:ln w="19050">
            <a:solidFill>
              <a:schemeClr val="bg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pPr>
              <a:defRPr/>
            </a:pPr>
            <a:endParaRPr lang="en-US" dirty="0">
              <a:cs typeface="+mn-cs"/>
            </a:endParaRPr>
          </a:p>
        </p:txBody>
      </p:sp>
      <p:sp>
        <p:nvSpPr>
          <p:cNvPr id="71" name="Text Box 39"/>
          <p:cNvSpPr txBox="1">
            <a:spLocks noChangeArrowheads="1"/>
          </p:cNvSpPr>
          <p:nvPr/>
        </p:nvSpPr>
        <p:spPr bwMode="auto">
          <a:xfrm>
            <a:off x="5839141" y="2066693"/>
            <a:ext cx="548409" cy="482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defTabSz="1019175">
              <a:defRPr>
                <a:solidFill>
                  <a:schemeClr val="tx1"/>
                </a:solidFill>
                <a:latin typeface="Arial" charset="0"/>
                <a:ea typeface="ＭＳ Ｐゴシック" charset="0"/>
              </a:defRPr>
            </a:lvl1pPr>
            <a:lvl2pPr defTabSz="1019175">
              <a:defRPr>
                <a:solidFill>
                  <a:schemeClr val="tx1"/>
                </a:solidFill>
                <a:latin typeface="Arial" charset="0"/>
                <a:ea typeface="ＭＳ Ｐゴシック" charset="0"/>
              </a:defRPr>
            </a:lvl2pPr>
            <a:lvl3pPr defTabSz="1019175">
              <a:defRPr>
                <a:solidFill>
                  <a:schemeClr val="tx1"/>
                </a:solidFill>
                <a:latin typeface="Arial" charset="0"/>
                <a:ea typeface="ＭＳ Ｐゴシック" charset="0"/>
              </a:defRPr>
            </a:lvl3pPr>
            <a:lvl4pPr defTabSz="1019175">
              <a:defRPr>
                <a:solidFill>
                  <a:schemeClr val="tx1"/>
                </a:solidFill>
                <a:latin typeface="Arial" charset="0"/>
                <a:ea typeface="ＭＳ Ｐゴシック" charset="0"/>
              </a:defRPr>
            </a:lvl4pPr>
            <a:lvl5pPr defTabSz="1019175">
              <a:defRPr>
                <a:solidFill>
                  <a:schemeClr val="tx1"/>
                </a:solidFill>
                <a:latin typeface="Arial" charset="0"/>
                <a:ea typeface="ＭＳ Ｐゴシック" charset="0"/>
              </a:defRPr>
            </a:lvl5pPr>
            <a:lvl6pPr defTabSz="1019175" fontAlgn="base">
              <a:spcBef>
                <a:spcPct val="0"/>
              </a:spcBef>
              <a:spcAft>
                <a:spcPct val="0"/>
              </a:spcAft>
              <a:defRPr>
                <a:solidFill>
                  <a:schemeClr val="tx1"/>
                </a:solidFill>
                <a:latin typeface="Arial" charset="0"/>
                <a:ea typeface="ＭＳ Ｐゴシック" charset="0"/>
              </a:defRPr>
            </a:lvl6pPr>
            <a:lvl7pPr defTabSz="1019175" fontAlgn="base">
              <a:spcBef>
                <a:spcPct val="0"/>
              </a:spcBef>
              <a:spcAft>
                <a:spcPct val="0"/>
              </a:spcAft>
              <a:defRPr>
                <a:solidFill>
                  <a:schemeClr val="tx1"/>
                </a:solidFill>
                <a:latin typeface="Arial" charset="0"/>
                <a:ea typeface="ＭＳ Ｐゴシック" charset="0"/>
              </a:defRPr>
            </a:lvl7pPr>
            <a:lvl8pPr defTabSz="1019175" fontAlgn="base">
              <a:spcBef>
                <a:spcPct val="0"/>
              </a:spcBef>
              <a:spcAft>
                <a:spcPct val="0"/>
              </a:spcAft>
              <a:defRPr>
                <a:solidFill>
                  <a:schemeClr val="tx1"/>
                </a:solidFill>
                <a:latin typeface="Arial" charset="0"/>
                <a:ea typeface="ＭＳ Ｐゴシック" charset="0"/>
              </a:defRPr>
            </a:lvl8pPr>
            <a:lvl9pPr defTabSz="101917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300" b="1" dirty="0">
                <a:solidFill>
                  <a:schemeClr val="bg1"/>
                </a:solidFill>
                <a:latin typeface="Comic Sans MS" charset="0"/>
                <a:cs typeface="+mn-cs"/>
              </a:rPr>
              <a:t>Not OK</a:t>
            </a:r>
          </a:p>
        </p:txBody>
      </p:sp>
    </p:spTree>
    <p:extLst>
      <p:ext uri="{BB962C8B-B14F-4D97-AF65-F5344CB8AC3E}">
        <p14:creationId xmlns:p14="http://schemas.microsoft.com/office/powerpoint/2010/main" val="16200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34</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Eagle Scout Application Process</a:t>
            </a:r>
          </a:p>
        </p:txBody>
      </p:sp>
    </p:spTree>
    <p:extLst>
      <p:ext uri="{BB962C8B-B14F-4D97-AF65-F5344CB8AC3E}">
        <p14:creationId xmlns:p14="http://schemas.microsoft.com/office/powerpoint/2010/main" val="2436891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Application Process</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Complete all requirements</a:t>
            </a:r>
          </a:p>
          <a:p>
            <a:pPr marL="341313" indent="-341313" eaLnBrk="1" hangingPunct="1"/>
            <a:r>
              <a:rPr lang="en-US" dirty="0">
                <a:latin typeface="Helvetica" pitchFamily="27" charset="0"/>
                <a:ea typeface="ヒラギノ角ゴ Pro W3" charset="-128"/>
              </a:rPr>
              <a:t>Prepare Eagle Scout binder</a:t>
            </a:r>
          </a:p>
          <a:p>
            <a:pPr marL="741363" lvl="1" indent="-341313" eaLnBrk="1" hangingPunct="1"/>
            <a:r>
              <a:rPr lang="en-US" dirty="0">
                <a:latin typeface="Helvetica" pitchFamily="27" charset="0"/>
                <a:ea typeface="ヒラギノ角ゴ Pro W3" charset="-128"/>
              </a:rPr>
              <a:t>Complete the Eagle Scout Application</a:t>
            </a:r>
          </a:p>
          <a:p>
            <a:pPr marL="1141413" lvl="2" indent="-341313" eaLnBrk="1" hangingPunct="1"/>
            <a:r>
              <a:rPr lang="en-US" dirty="0">
                <a:latin typeface="Helvetica" pitchFamily="27" charset="0"/>
                <a:ea typeface="ヒラギノ角ゴ Pro W3" charset="-128"/>
              </a:rPr>
              <a:t>Obtain required signatures – process for “disputed circumstances”</a:t>
            </a:r>
          </a:p>
          <a:p>
            <a:pPr marL="741363" lvl="1" indent="-341313" eaLnBrk="1" hangingPunct="1"/>
            <a:r>
              <a:rPr lang="en-US" dirty="0">
                <a:latin typeface="Helvetica" pitchFamily="27" charset="0"/>
                <a:ea typeface="ヒラギノ角ゴ Pro W3" charset="-128"/>
              </a:rPr>
              <a:t>Life Statement (Eagle Application, Requirement #6)</a:t>
            </a:r>
          </a:p>
          <a:p>
            <a:pPr marL="741363" lvl="1" indent="-341313" eaLnBrk="1" hangingPunct="1"/>
            <a:r>
              <a:rPr lang="en-US" dirty="0">
                <a:latin typeface="Helvetica" pitchFamily="27" charset="0"/>
                <a:ea typeface="ヒラギノ角ゴ Pro W3" charset="-128"/>
              </a:rPr>
              <a:t>Eagle Scout Service Project Workbook</a:t>
            </a:r>
          </a:p>
          <a:p>
            <a:pPr marL="1141413" lvl="2" indent="-341313" eaLnBrk="1" hangingPunct="1"/>
            <a:r>
              <a:rPr lang="en-US" dirty="0">
                <a:latin typeface="Helvetica" pitchFamily="27" charset="0"/>
                <a:ea typeface="ヒラギノ角ゴ Pro W3" charset="-128"/>
              </a:rPr>
              <a:t>Obtain required signatures</a:t>
            </a:r>
          </a:p>
          <a:p>
            <a:pPr marL="741363" lvl="1" indent="-341313" eaLnBrk="1" hangingPunct="1"/>
            <a:r>
              <a:rPr lang="en-US" dirty="0">
                <a:latin typeface="Helvetica" pitchFamily="27" charset="0"/>
                <a:ea typeface="ヒラギノ角ゴ Pro W3" charset="-128"/>
              </a:rPr>
              <a:t>Other  </a:t>
            </a:r>
            <a:r>
              <a:rPr lang="en-US" u="sng" dirty="0">
                <a:latin typeface="Helvetica" pitchFamily="27" charset="0"/>
                <a:ea typeface="ヒラギノ角ゴ Pro W3" charset="-128"/>
              </a:rPr>
              <a:t>strongly recommended</a:t>
            </a:r>
            <a:r>
              <a:rPr lang="en-US" dirty="0">
                <a:latin typeface="Helvetica" pitchFamily="27" charset="0"/>
                <a:ea typeface="ヒラギノ角ゴ Pro W3" charset="-128"/>
              </a:rPr>
              <a:t> “stuff”</a:t>
            </a:r>
          </a:p>
          <a:p>
            <a:pPr marL="341313" indent="-341313" eaLnBrk="1" hangingPunct="1"/>
            <a:r>
              <a:rPr lang="en-US" dirty="0">
                <a:latin typeface="Helvetica" pitchFamily="27" charset="0"/>
                <a:ea typeface="ヒラギノ角ゴ Pro W3" charset="-128"/>
              </a:rPr>
              <a:t>Submit entire package to Eagle Board Chair</a:t>
            </a:r>
          </a:p>
          <a:p>
            <a:pPr marL="341313" indent="-341313" eaLnBrk="1" hangingPunct="1"/>
            <a:r>
              <a:rPr lang="en-US" dirty="0">
                <a:latin typeface="Helvetica" pitchFamily="27" charset="0"/>
                <a:ea typeface="ヒラギノ角ゴ Pro W3" charset="-128"/>
              </a:rPr>
              <a:t>Information is verified</a:t>
            </a:r>
          </a:p>
          <a:p>
            <a:pPr marL="341313" indent="-341313" eaLnBrk="1" hangingPunct="1"/>
            <a:r>
              <a:rPr lang="en-US" dirty="0"/>
              <a:t>Eagle Scout Board of Review is scheduled</a:t>
            </a:r>
          </a:p>
          <a:p>
            <a:pPr marL="741363" lvl="1"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36</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Eagle Scout Binder</a:t>
            </a:r>
          </a:p>
        </p:txBody>
      </p:sp>
    </p:spTree>
    <p:extLst>
      <p:ext uri="{BB962C8B-B14F-4D97-AF65-F5344CB8AC3E}">
        <p14:creationId xmlns:p14="http://schemas.microsoft.com/office/powerpoint/2010/main" val="4269816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FB576B6-CCEA-4DEE-8138-0A9278DD00DF}" type="slidenum">
              <a:rPr lang="en-US" smtClean="0"/>
              <a:pPr>
                <a:defRPr/>
              </a:pPr>
              <a:t>37</a:t>
            </a:fld>
            <a:endParaRPr lang="en-US" dirty="0"/>
          </a:p>
        </p:txBody>
      </p:sp>
      <p:sp>
        <p:nvSpPr>
          <p:cNvPr id="4" name="TextBox 3"/>
          <p:cNvSpPr txBox="1"/>
          <p:nvPr/>
        </p:nvSpPr>
        <p:spPr>
          <a:xfrm>
            <a:off x="280035" y="1410296"/>
            <a:ext cx="8229600" cy="523220"/>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http://www.goldeneagledistrict.org/eagle.html</a:t>
            </a:r>
          </a:p>
        </p:txBody>
      </p:sp>
      <p:sp>
        <p:nvSpPr>
          <p:cNvPr id="5" name="TextBox 4"/>
          <p:cNvSpPr txBox="1"/>
          <p:nvPr/>
        </p:nvSpPr>
        <p:spPr>
          <a:xfrm>
            <a:off x="1817370" y="445770"/>
            <a:ext cx="5154930" cy="646331"/>
          </a:xfrm>
          <a:prstGeom prst="rect">
            <a:avLst/>
          </a:prstGeom>
          <a:noFill/>
        </p:spPr>
        <p:txBody>
          <a:bodyPr wrap="square" rtlCol="0">
            <a:spAutoFit/>
          </a:bodyPr>
          <a:lstStyle/>
          <a:p>
            <a:r>
              <a:rPr lang="en-US" sz="36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District resources </a:t>
            </a:r>
            <a:endParaRPr lang="en-US" sz="36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pic>
        <p:nvPicPr>
          <p:cNvPr id="6" name="Picture 5"/>
          <p:cNvPicPr/>
          <p:nvPr/>
        </p:nvPicPr>
        <p:blipFill rotWithShape="1">
          <a:blip r:embed="rId2"/>
          <a:srcRect l="12820" t="5555" r="8494" b="4273"/>
          <a:stretch/>
        </p:blipFill>
        <p:spPr bwMode="auto">
          <a:xfrm>
            <a:off x="130493" y="2020551"/>
            <a:ext cx="4532948" cy="40195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13463" t="4273" r="15224" b="6196"/>
          <a:stretch/>
        </p:blipFill>
        <p:spPr bwMode="auto">
          <a:xfrm>
            <a:off x="4852987" y="2049126"/>
            <a:ext cx="4238625" cy="3990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605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Binder</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Purpose</a:t>
            </a:r>
          </a:p>
          <a:p>
            <a:pPr marL="741363" lvl="1" indent="-341313" eaLnBrk="1" hangingPunct="1"/>
            <a:r>
              <a:rPr lang="en-US" dirty="0">
                <a:latin typeface="Helvetica" pitchFamily="27" charset="0"/>
                <a:ea typeface="ヒラギノ角ゴ Pro W3" charset="-128"/>
              </a:rPr>
              <a:t>Organizes information into logical structure</a:t>
            </a:r>
          </a:p>
          <a:p>
            <a:pPr marL="741363" lvl="1" indent="-341313" eaLnBrk="1" hangingPunct="1"/>
            <a:r>
              <a:rPr lang="en-US" dirty="0">
                <a:latin typeface="Helvetica" pitchFamily="27" charset="0"/>
                <a:ea typeface="ヒラギノ角ゴ Pro W3" charset="-128"/>
              </a:rPr>
              <a:t>Very easy verification</a:t>
            </a:r>
          </a:p>
          <a:p>
            <a:pPr marL="741363" lvl="1" indent="-341313" eaLnBrk="1" hangingPunct="1"/>
            <a:r>
              <a:rPr lang="en-US" dirty="0">
                <a:latin typeface="Helvetica" pitchFamily="27" charset="0"/>
                <a:ea typeface="ヒラギノ角ゴ Pro W3" charset="-128"/>
              </a:rPr>
              <a:t>Collects all requested documents</a:t>
            </a:r>
          </a:p>
          <a:p>
            <a:pPr marL="1141413" lvl="2" indent="-341313" eaLnBrk="1" hangingPunct="1"/>
            <a:r>
              <a:rPr lang="en-US" dirty="0">
                <a:latin typeface="Helvetica" pitchFamily="27" charset="0"/>
                <a:ea typeface="ヒラギノ角ゴ Pro W3" charset="-128"/>
              </a:rPr>
              <a:t>Required</a:t>
            </a:r>
          </a:p>
          <a:p>
            <a:pPr marL="1598613" lvl="3" indent="-341313" eaLnBrk="1" hangingPunct="1"/>
            <a:r>
              <a:rPr lang="en-US" dirty="0">
                <a:latin typeface="Helvetica" pitchFamily="27" charset="0"/>
                <a:ea typeface="ヒラギノ角ゴ Pro W3" charset="-128"/>
              </a:rPr>
              <a:t>Eagle Scout Application</a:t>
            </a:r>
          </a:p>
          <a:p>
            <a:pPr marL="1598613" lvl="3" indent="-341313" eaLnBrk="1" hangingPunct="1"/>
            <a:r>
              <a:rPr lang="en-US" dirty="0">
                <a:latin typeface="Helvetica" pitchFamily="27" charset="0"/>
                <a:ea typeface="ヒラギノ角ゴ Pro W3" charset="-128"/>
              </a:rPr>
              <a:t>Life Statement (Eagle Application, Requirement #6)</a:t>
            </a:r>
          </a:p>
          <a:p>
            <a:pPr marL="1598613" lvl="3" indent="-341313" eaLnBrk="1" hangingPunct="1"/>
            <a:r>
              <a:rPr lang="en-US" dirty="0">
                <a:latin typeface="Helvetica" pitchFamily="27" charset="0"/>
                <a:ea typeface="ヒラギノ角ゴ Pro W3" charset="-128"/>
              </a:rPr>
              <a:t>Eagle Scout Service Project Workbook</a:t>
            </a:r>
          </a:p>
          <a:p>
            <a:pPr marL="1141413" lvl="2" indent="-341313" eaLnBrk="1" hangingPunct="1"/>
            <a:r>
              <a:rPr lang="en-US" u="sng" dirty="0">
                <a:latin typeface="Helvetica" pitchFamily="27" charset="0"/>
                <a:ea typeface="ヒラギノ角ゴ Pro W3" charset="-128"/>
              </a:rPr>
              <a:t>Strongly recommended</a:t>
            </a:r>
            <a:r>
              <a:rPr lang="en-US" dirty="0">
                <a:latin typeface="Helvetica" pitchFamily="27" charset="0"/>
                <a:ea typeface="ヒラギノ角ゴ Pro W3" charset="-128"/>
              </a:rPr>
              <a:t> “stuff”</a:t>
            </a:r>
          </a:p>
          <a:p>
            <a:pPr marL="1598613" lvl="3" indent="-341313" eaLnBrk="1" hangingPunct="1"/>
            <a:r>
              <a:rPr lang="en-US" dirty="0">
                <a:latin typeface="Helvetica" pitchFamily="27" charset="0"/>
                <a:ea typeface="ヒラギノ角ゴ Pro W3" charset="-128"/>
              </a:rPr>
              <a:t>Checklist</a:t>
            </a:r>
          </a:p>
          <a:p>
            <a:pPr marL="1598613" lvl="3" indent="-341313" eaLnBrk="1" hangingPunct="1"/>
            <a:r>
              <a:rPr lang="en-US" dirty="0">
                <a:latin typeface="Helvetica" pitchFamily="27" charset="0"/>
                <a:ea typeface="ヒラギノ角ゴ Pro W3" charset="-128"/>
              </a:rPr>
              <a:t>Resumé</a:t>
            </a:r>
          </a:p>
          <a:p>
            <a:pPr marL="1598613" lvl="3" indent="-341313" eaLnBrk="1" hangingPunct="1"/>
            <a:r>
              <a:rPr lang="en-US" dirty="0">
                <a:latin typeface="Helvetica" pitchFamily="27" charset="0"/>
                <a:ea typeface="ヒラギノ角ゴ Pro W3" charset="-128"/>
              </a:rPr>
              <a:t>Advancement Report</a:t>
            </a:r>
          </a:p>
          <a:p>
            <a:pPr marL="1598613" lvl="3" indent="-341313" eaLnBrk="1" hangingPunct="1"/>
            <a:r>
              <a:rPr lang="en-US" dirty="0">
                <a:latin typeface="Helvetica" pitchFamily="27" charset="0"/>
                <a:ea typeface="ヒラギノ角ゴ Pro W3" charset="-128"/>
              </a:rPr>
              <a:t>Letters of </a:t>
            </a:r>
            <a:r>
              <a:rPr lang="en-US" dirty="0" smtClean="0">
                <a:latin typeface="Helvetica" pitchFamily="27" charset="0"/>
                <a:ea typeface="ヒラギノ角ゴ Pro W3" charset="-128"/>
              </a:rPr>
              <a:t>recommendation - * District Chaplain  available as an option </a:t>
            </a:r>
            <a:endParaRPr lang="en-US" dirty="0">
              <a:latin typeface="Helvetica" pitchFamily="27" charset="0"/>
              <a:ea typeface="ヒラギノ角ゴ Pro W3" charset="-128"/>
            </a:endParaRPr>
          </a:p>
          <a:p>
            <a:pPr marL="1598613" lvl="3" indent="-341313" eaLnBrk="1" hangingPunct="1"/>
            <a:r>
              <a:rPr lang="en-US" dirty="0">
                <a:latin typeface="Helvetica" pitchFamily="27" charset="0"/>
                <a:ea typeface="ヒラギノ角ゴ Pro W3" charset="-128"/>
              </a:rPr>
              <a:t>Merit Badge Blue Cards</a:t>
            </a:r>
          </a:p>
          <a:p>
            <a:pPr marL="1598613" lvl="3" indent="-341313" eaLnBrk="1" hangingPunct="1"/>
            <a:r>
              <a:rPr lang="en-US" dirty="0">
                <a:latin typeface="Helvetica" pitchFamily="27" charset="0"/>
                <a:ea typeface="ヒラギノ角ゴ Pro W3" charset="-128"/>
              </a:rPr>
              <a:t>Scouting/Other Awards</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Binder (cont.)</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Recommendations</a:t>
            </a:r>
          </a:p>
          <a:p>
            <a:pPr marL="741363" lvl="1" indent="-341313" eaLnBrk="1" hangingPunct="1"/>
            <a:r>
              <a:rPr lang="en-US" dirty="0">
                <a:latin typeface="Helvetica" pitchFamily="27" charset="0"/>
                <a:ea typeface="ヒラギノ角ゴ Pro W3" charset="-128"/>
              </a:rPr>
              <a:t>Three-ring binder</a:t>
            </a:r>
          </a:p>
          <a:p>
            <a:pPr marL="1141413" lvl="2" indent="-341313" eaLnBrk="1" hangingPunct="1"/>
            <a:r>
              <a:rPr lang="en-US" dirty="0">
                <a:latin typeface="Helvetica" pitchFamily="27" charset="0"/>
                <a:ea typeface="ヒラギノ角ゴ Pro W3" charset="-128"/>
              </a:rPr>
              <a:t>Clear-view cover preferred</a:t>
            </a:r>
          </a:p>
          <a:p>
            <a:pPr marL="1598613" lvl="3" indent="-341313" eaLnBrk="1" hangingPunct="1"/>
            <a:r>
              <a:rPr lang="en-US" dirty="0">
                <a:latin typeface="Helvetica" pitchFamily="27" charset="0"/>
                <a:ea typeface="ヒラギノ角ゴ Pro W3" charset="-128"/>
              </a:rPr>
              <a:t>Cover sheet identifying Scout (name, address, phone, troop)</a:t>
            </a:r>
          </a:p>
          <a:p>
            <a:pPr marL="741363" lvl="1" indent="-341313" eaLnBrk="1" hangingPunct="1"/>
            <a:r>
              <a:rPr lang="en-US" dirty="0">
                <a:latin typeface="Helvetica" pitchFamily="27" charset="0"/>
                <a:ea typeface="ヒラギノ角ゴ Pro W3" charset="-128"/>
              </a:rPr>
              <a:t>Tabbed dividers</a:t>
            </a:r>
          </a:p>
          <a:p>
            <a:pPr marL="741363" lvl="1" indent="-341313" eaLnBrk="1" hangingPunct="1"/>
            <a:r>
              <a:rPr lang="en-US" dirty="0">
                <a:latin typeface="Helvetica" pitchFamily="27" charset="0"/>
                <a:ea typeface="ヒラギノ角ゴ Pro W3" charset="-128"/>
              </a:rPr>
              <a:t>Clear sheet protectors</a:t>
            </a:r>
          </a:p>
          <a:p>
            <a:pPr marL="741363" lvl="1" indent="-341313" eaLnBrk="1" hangingPunct="1"/>
            <a:r>
              <a:rPr lang="en-US" dirty="0">
                <a:latin typeface="Helvetica" pitchFamily="27" charset="0"/>
                <a:ea typeface="ヒラギノ角ゴ Pro W3" charset="-128"/>
              </a:rPr>
              <a:t>Trading card holders (3x3)</a:t>
            </a:r>
          </a:p>
          <a:p>
            <a:pPr marL="1141413" lvl="2" indent="-341313" eaLnBrk="1" hangingPunct="1"/>
            <a:r>
              <a:rPr lang="en-US" dirty="0">
                <a:latin typeface="Helvetica" pitchFamily="27" charset="0"/>
                <a:ea typeface="ヒラギノ角ゴ Pro W3" charset="-128"/>
              </a:rPr>
              <a:t>Merit badge blue cards</a:t>
            </a:r>
          </a:p>
          <a:p>
            <a:pPr marL="741363" lvl="1" indent="-341313" eaLnBrk="1" hangingPunct="1"/>
            <a:endParaRPr lang="en-US" dirty="0">
              <a:latin typeface="Helvetica" pitchFamily="27" charset="0"/>
              <a:ea typeface="ヒラギノ角ゴ Pro W3" charset="-128"/>
            </a:endParaRP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39</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Do a Good Turn!  Present the information in a clean, neat, and logical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Introductions</a:t>
            </a:r>
          </a:p>
        </p:txBody>
      </p:sp>
      <p:sp>
        <p:nvSpPr>
          <p:cNvPr id="10243" name="Content Placeholder 2"/>
          <p:cNvSpPr>
            <a:spLocks noGrp="1"/>
          </p:cNvSpPr>
          <p:nvPr>
            <p:ph idx="1"/>
          </p:nvPr>
        </p:nvSpPr>
        <p:spPr/>
        <p:txBody>
          <a:bodyPr/>
          <a:lstStyle/>
          <a:p>
            <a:pPr>
              <a:lnSpc>
                <a:spcPct val="170000"/>
              </a:lnSpc>
            </a:pPr>
            <a:r>
              <a:rPr lang="en-US" dirty="0"/>
              <a:t>Tell us:</a:t>
            </a:r>
          </a:p>
          <a:p>
            <a:pPr lvl="1">
              <a:lnSpc>
                <a:spcPct val="170000"/>
              </a:lnSpc>
            </a:pPr>
            <a:r>
              <a:rPr lang="en-US" dirty="0"/>
              <a:t>Your name.</a:t>
            </a:r>
          </a:p>
          <a:p>
            <a:pPr lvl="1">
              <a:lnSpc>
                <a:spcPct val="170000"/>
              </a:lnSpc>
            </a:pPr>
            <a:r>
              <a:rPr lang="en-US" dirty="0"/>
              <a:t>Troop #.</a:t>
            </a:r>
          </a:p>
          <a:p>
            <a:pPr lvl="1">
              <a:lnSpc>
                <a:spcPct val="170000"/>
              </a:lnSpc>
            </a:pPr>
            <a:r>
              <a:rPr lang="en-US" dirty="0"/>
              <a:t>Your position in your unit.</a:t>
            </a:r>
          </a:p>
          <a:p>
            <a:pPr lvl="1">
              <a:lnSpc>
                <a:spcPct val="170000"/>
              </a:lnSpc>
            </a:pPr>
            <a:r>
              <a:rPr lang="en-US" dirty="0"/>
              <a:t>Why are you here?</a:t>
            </a:r>
          </a:p>
          <a:p>
            <a:pPr lvl="1">
              <a:lnSpc>
                <a:spcPct val="170000"/>
              </a:lnSpc>
            </a:pPr>
            <a:r>
              <a:rPr lang="en-US" dirty="0" smtClean="0"/>
              <a:t>We will take any specific questions at the end of the presentation.</a:t>
            </a: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Binder (cont.)</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Contents</a:t>
            </a:r>
          </a:p>
          <a:p>
            <a:pPr marL="741363" lvl="1" indent="-341313" eaLnBrk="1" hangingPunct="1"/>
            <a:r>
              <a:rPr lang="en-US" dirty="0">
                <a:latin typeface="Helvetica" pitchFamily="27" charset="0"/>
                <a:ea typeface="ヒラギノ角ゴ Pro W3" charset="-128"/>
              </a:rPr>
              <a:t>Table of Contents</a:t>
            </a:r>
          </a:p>
          <a:p>
            <a:pPr marL="741363" lvl="1" indent="-341313" eaLnBrk="1" hangingPunct="1"/>
            <a:r>
              <a:rPr lang="en-US" dirty="0">
                <a:latin typeface="Helvetica" pitchFamily="27" charset="0"/>
                <a:ea typeface="ヒラギノ角ゴ Pro W3" charset="-128"/>
              </a:rPr>
              <a:t>Checklist</a:t>
            </a:r>
          </a:p>
          <a:p>
            <a:pPr marL="741363" lvl="1" indent="-341313" eaLnBrk="1" hangingPunct="1"/>
            <a:r>
              <a:rPr lang="en-US" dirty="0">
                <a:ln>
                  <a:solidFill>
                    <a:srgbClr val="FF0000"/>
                  </a:solidFill>
                </a:ln>
                <a:latin typeface="Helvetica" pitchFamily="27" charset="0"/>
                <a:ea typeface="ヒラギノ角ゴ Pro W3" charset="-128"/>
              </a:rPr>
              <a:t>Eagle Scout Rank Application </a:t>
            </a:r>
            <a:r>
              <a:rPr lang="en-US" dirty="0">
                <a:latin typeface="Helvetica" pitchFamily="27" charset="0"/>
                <a:ea typeface="ヒラギノ角ゴ Pro W3" charset="-128"/>
              </a:rPr>
              <a:t>and </a:t>
            </a:r>
            <a:r>
              <a:rPr lang="en-US" dirty="0">
                <a:ln>
                  <a:solidFill>
                    <a:srgbClr val="FF0000"/>
                  </a:solidFill>
                </a:ln>
                <a:latin typeface="Helvetica" pitchFamily="27" charset="0"/>
                <a:ea typeface="ヒラギノ角ゴ Pro W3" charset="-128"/>
              </a:rPr>
              <a:t>Requirement #6</a:t>
            </a:r>
            <a:r>
              <a:rPr lang="en-US" dirty="0">
                <a:latin typeface="Helvetica" pitchFamily="27" charset="0"/>
                <a:ea typeface="ヒラギノ角ゴ Pro W3" charset="-128"/>
              </a:rPr>
              <a:t> (Ambition and Life Purpose</a:t>
            </a:r>
          </a:p>
          <a:p>
            <a:pPr marL="741363" lvl="1" indent="-341313" eaLnBrk="1" hangingPunct="1"/>
            <a:r>
              <a:rPr lang="en-US" dirty="0">
                <a:latin typeface="Helvetica" pitchFamily="27" charset="0"/>
                <a:ea typeface="ヒラギノ角ゴ Pro W3" charset="-128"/>
              </a:rPr>
              <a:t>Advancement Report</a:t>
            </a:r>
            <a:br>
              <a:rPr lang="en-US" dirty="0">
                <a:latin typeface="Helvetica" pitchFamily="27" charset="0"/>
                <a:ea typeface="ヒラギノ角ゴ Pro W3" charset="-128"/>
              </a:rPr>
            </a:br>
            <a:r>
              <a:rPr lang="en-US" dirty="0">
                <a:latin typeface="Helvetica" pitchFamily="27" charset="0"/>
                <a:ea typeface="ヒラギノ角ゴ Pro W3" charset="-128"/>
              </a:rPr>
              <a:t>(pre-filled out with Name and Troop Information)</a:t>
            </a:r>
          </a:p>
          <a:p>
            <a:pPr marL="741363" lvl="1" indent="-341313" eaLnBrk="1" hangingPunct="1"/>
            <a:r>
              <a:rPr lang="en-US" dirty="0">
                <a:latin typeface="Helvetica" pitchFamily="27" charset="0"/>
                <a:ea typeface="ヒラギノ角ゴ Pro W3" charset="-128"/>
              </a:rPr>
              <a:t>Individual History Report (Troopmaster, etc)</a:t>
            </a:r>
          </a:p>
          <a:p>
            <a:pPr marL="1141413" lvl="2" indent="-341313" eaLnBrk="1" hangingPunct="1"/>
            <a:r>
              <a:rPr lang="en-US" dirty="0">
                <a:latin typeface="Helvetica" pitchFamily="27" charset="0"/>
                <a:ea typeface="ヒラギノ角ゴ Pro W3" charset="-128"/>
              </a:rPr>
              <a:t>Check for agreement with council records</a:t>
            </a:r>
          </a:p>
          <a:p>
            <a:pPr marL="1598613" lvl="3" indent="-341313" eaLnBrk="1" hangingPunct="1"/>
            <a:r>
              <a:rPr lang="en-US" dirty="0">
                <a:latin typeface="Helvetica" pitchFamily="27" charset="0"/>
                <a:ea typeface="ヒラギノ角ゴ Pro W3" charset="-128"/>
              </a:rPr>
              <a:t>Strongly encourage using “Internet Advancement”</a:t>
            </a:r>
          </a:p>
          <a:p>
            <a:pPr marL="741363" lvl="1" indent="-341313" eaLnBrk="1" hangingPunct="1"/>
            <a:r>
              <a:rPr lang="en-US" dirty="0">
                <a:latin typeface="Helvetica" pitchFamily="27" charset="0"/>
                <a:ea typeface="ヒラギノ角ゴ Pro W3" charset="-128"/>
              </a:rPr>
              <a:t>Eagle Resumé or Participation Report (Troopmaster)</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Binder (cont.)</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Contents (cont.)</a:t>
            </a:r>
          </a:p>
          <a:p>
            <a:pPr marL="741363" lvl="1" indent="-341313" eaLnBrk="1" hangingPunct="1"/>
            <a:r>
              <a:rPr lang="en-US" dirty="0">
                <a:ln>
                  <a:solidFill>
                    <a:srgbClr val="FF0000"/>
                  </a:solidFill>
                </a:ln>
                <a:latin typeface="Helvetica" pitchFamily="27" charset="0"/>
                <a:ea typeface="ヒラギノ角ゴ Pro W3" charset="-128"/>
              </a:rPr>
              <a:t>Eagle Scout Service Project Workbook</a:t>
            </a:r>
          </a:p>
          <a:p>
            <a:pPr marL="1141413" lvl="2" indent="-341313" eaLnBrk="1" hangingPunct="1"/>
            <a:r>
              <a:rPr lang="en-US" dirty="0">
                <a:latin typeface="Helvetica" pitchFamily="27" charset="0"/>
                <a:ea typeface="ヒラギノ角ゴ Pro W3" charset="-128"/>
              </a:rPr>
              <a:t>Fill out Project Final Plan (“After” summary), including pictures</a:t>
            </a:r>
          </a:p>
          <a:p>
            <a:pPr marL="1141413" lvl="2" indent="-341313" eaLnBrk="1" hangingPunct="1"/>
            <a:r>
              <a:rPr lang="en-US" dirty="0">
                <a:latin typeface="Helvetica" pitchFamily="27" charset="0"/>
                <a:ea typeface="ヒラギノ角ゴ Pro W3" charset="-128"/>
              </a:rPr>
              <a:t>All signatures in place </a:t>
            </a:r>
          </a:p>
          <a:p>
            <a:pPr marL="741363" lvl="1" indent="-341313" eaLnBrk="1" hangingPunct="1"/>
            <a:r>
              <a:rPr lang="en-US" dirty="0">
                <a:latin typeface="Helvetica" pitchFamily="27" charset="0"/>
                <a:ea typeface="ヒラギノ角ゴ Pro W3" charset="-128"/>
              </a:rPr>
              <a:t>Merit Badge Cards (Blue Cards)</a:t>
            </a:r>
          </a:p>
          <a:p>
            <a:pPr marL="1141413" lvl="2" indent="-341313" eaLnBrk="1" hangingPunct="1"/>
            <a:r>
              <a:rPr lang="en-US" dirty="0">
                <a:latin typeface="Helvetica" pitchFamily="27" charset="0"/>
                <a:ea typeface="ヒラギノ角ゴ Pro W3" charset="-128"/>
              </a:rPr>
              <a:t>Arranged in same order as shown on Eagle Scout Application</a:t>
            </a:r>
          </a:p>
          <a:p>
            <a:pPr marL="1141413" lvl="2" indent="-341313" eaLnBrk="1" hangingPunct="1"/>
            <a:r>
              <a:rPr lang="en-US" dirty="0">
                <a:latin typeface="Helvetica" pitchFamily="27" charset="0"/>
                <a:ea typeface="ヒラギノ角ゴ Pro W3" charset="-128"/>
              </a:rPr>
              <a:t>Show signature-side up</a:t>
            </a:r>
          </a:p>
          <a:p>
            <a:pPr marL="1141413" lvl="2" indent="-341313" eaLnBrk="1" hangingPunct="1"/>
            <a:r>
              <a:rPr lang="en-US" dirty="0">
                <a:latin typeface="Helvetica" pitchFamily="27" charset="0"/>
                <a:ea typeface="ヒラギノ角ゴ Pro W3" charset="-128"/>
              </a:rPr>
              <a:t>May include green/white advancement cards</a:t>
            </a:r>
          </a:p>
          <a:p>
            <a:pPr marL="741363" lvl="1" indent="-341313" eaLnBrk="1" hangingPunct="1"/>
            <a:r>
              <a:rPr lang="en-US" dirty="0">
                <a:latin typeface="Helvetica" pitchFamily="27" charset="0"/>
                <a:ea typeface="ヒラギノ角ゴ Pro W3" charset="-128"/>
              </a:rPr>
              <a:t>Scouting/Other awards</a:t>
            </a:r>
          </a:p>
          <a:p>
            <a:pPr marL="741363" lvl="1" indent="-341313" eaLnBrk="1" hangingPunct="1"/>
            <a:r>
              <a:rPr lang="en-US" dirty="0">
                <a:latin typeface="Helvetica" pitchFamily="27" charset="0"/>
                <a:ea typeface="ヒラギノ角ゴ Pro W3" charset="-128"/>
              </a:rPr>
              <a:t>Letters of Recommendation</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41</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The binder is the first impression that Eagle Board members have of the Eagle Scout candidate.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42</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Eagle Scout Board of Review</a:t>
            </a:r>
          </a:p>
        </p:txBody>
      </p:sp>
    </p:spTree>
    <p:extLst>
      <p:ext uri="{BB962C8B-B14F-4D97-AF65-F5344CB8AC3E}">
        <p14:creationId xmlns:p14="http://schemas.microsoft.com/office/powerpoint/2010/main" val="4269816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Board of Review</a:t>
            </a:r>
          </a:p>
        </p:txBody>
      </p:sp>
      <p:sp>
        <p:nvSpPr>
          <p:cNvPr id="10243" name="Content Placeholder 2"/>
          <p:cNvSpPr>
            <a:spLocks noGrp="1"/>
          </p:cNvSpPr>
          <p:nvPr>
            <p:ph idx="1"/>
          </p:nvPr>
        </p:nvSpPr>
        <p:spPr/>
        <p:txBody>
          <a:bodyPr/>
          <a:lstStyle/>
          <a:p>
            <a:pPr marL="341313" indent="-341313" eaLnBrk="1" hangingPunct="1"/>
            <a:r>
              <a:rPr lang="en-US" dirty="0">
                <a:latin typeface="Helvetica" pitchFamily="27" charset="0"/>
                <a:ea typeface="ヒラギノ角ゴ Pro W3" charset="-128"/>
              </a:rPr>
              <a:t>Held at St. Matthews United Methodist Church</a:t>
            </a:r>
          </a:p>
          <a:p>
            <a:pPr marL="741363" lvl="1" indent="-341313" eaLnBrk="1" hangingPunct="1"/>
            <a:r>
              <a:rPr lang="en-US" dirty="0">
                <a:latin typeface="Helvetica" pitchFamily="27" charset="0"/>
                <a:ea typeface="ヒラギノ角ゴ Pro W3" charset="-128"/>
              </a:rPr>
              <a:t>Available on Fridays, as needed.</a:t>
            </a:r>
          </a:p>
          <a:p>
            <a:pPr marL="341313" indent="-341313" eaLnBrk="1" hangingPunct="1"/>
            <a:r>
              <a:rPr lang="en-US" dirty="0">
                <a:latin typeface="Helvetica" pitchFamily="27" charset="0"/>
                <a:ea typeface="ヒラギノ角ゴ Pro W3" charset="-128"/>
              </a:rPr>
              <a:t>Conforms to National and Council policy</a:t>
            </a:r>
          </a:p>
          <a:p>
            <a:pPr marL="741363" lvl="1" indent="-341313" eaLnBrk="1" hangingPunct="1"/>
            <a:r>
              <a:rPr lang="en-US" dirty="0">
                <a:latin typeface="Helvetica" pitchFamily="27" charset="0"/>
                <a:ea typeface="ヒラギノ角ゴ Pro W3" charset="-128"/>
              </a:rPr>
              <a:t>Determine quality of Scouting experience </a:t>
            </a:r>
          </a:p>
          <a:p>
            <a:pPr marL="741363" lvl="1" indent="-341313" eaLnBrk="1" hangingPunct="1"/>
            <a:r>
              <a:rPr lang="en-US" dirty="0">
                <a:latin typeface="Helvetica" pitchFamily="27" charset="0"/>
                <a:ea typeface="ヒラギノ角ゴ Pro W3" charset="-128"/>
              </a:rPr>
              <a:t>Not a test!</a:t>
            </a:r>
          </a:p>
          <a:p>
            <a:pPr marL="341313" indent="-341313" eaLnBrk="1" hangingPunct="1"/>
            <a:r>
              <a:rPr lang="en-US" dirty="0">
                <a:latin typeface="Helvetica" pitchFamily="27" charset="0"/>
                <a:ea typeface="ヒラギノ角ゴ Pro W3" charset="-128"/>
              </a:rPr>
              <a:t>Granted, even if lacking:</a:t>
            </a:r>
          </a:p>
          <a:p>
            <a:pPr marL="741363" lvl="1" indent="-341313" eaLnBrk="1" hangingPunct="1"/>
            <a:r>
              <a:rPr lang="en-US" dirty="0">
                <a:latin typeface="Helvetica" pitchFamily="27" charset="0"/>
                <a:ea typeface="ヒラギノ角ゴ Pro W3" charset="-128"/>
              </a:rPr>
              <a:t>Reference letters</a:t>
            </a:r>
          </a:p>
          <a:p>
            <a:pPr marL="741363" lvl="1" indent="-341313" eaLnBrk="1" hangingPunct="1"/>
            <a:r>
              <a:rPr lang="en-US" dirty="0">
                <a:latin typeface="Helvetica" pitchFamily="27" charset="0"/>
                <a:ea typeface="ヒラギノ角ゴ Pro W3" charset="-128"/>
              </a:rPr>
              <a:t>Signatures on application</a:t>
            </a:r>
          </a:p>
          <a:p>
            <a:pPr marL="1141413" lvl="2" indent="-341313" eaLnBrk="1" hangingPunct="1"/>
            <a:r>
              <a:rPr lang="en-US" dirty="0">
                <a:latin typeface="Helvetica" pitchFamily="27" charset="0"/>
                <a:ea typeface="ヒラギノ角ゴ Pro W3" charset="-128"/>
              </a:rPr>
              <a:t>May be cause for “disputed circumstance”</a:t>
            </a:r>
          </a:p>
          <a:p>
            <a:pPr marL="741363" lvl="1" indent="-341313" eaLnBrk="1" hangingPunct="1"/>
            <a:r>
              <a:rPr lang="en-US" dirty="0">
                <a:latin typeface="Helvetica" pitchFamily="27" charset="0"/>
                <a:ea typeface="ヒラギノ角ゴ Pro W3" charset="-128"/>
              </a:rPr>
              <a:t>Full uniform (see next slide)</a:t>
            </a:r>
          </a:p>
          <a:p>
            <a:pPr marL="341313" indent="-341313" eaLnBrk="1" hangingPunct="1"/>
            <a:r>
              <a:rPr lang="en-US" dirty="0">
                <a:latin typeface="Helvetica" pitchFamily="27" charset="0"/>
                <a:ea typeface="ヒラギノ角ゴ Pro W3" charset="-128"/>
              </a:rPr>
              <a:t>May be granted after 18</a:t>
            </a:r>
            <a:r>
              <a:rPr lang="en-US" baseline="30000" dirty="0">
                <a:latin typeface="Helvetica" pitchFamily="27" charset="0"/>
                <a:ea typeface="ヒラギノ角ゴ Pro W3" charset="-128"/>
              </a:rPr>
              <a:t>th</a:t>
            </a:r>
            <a:r>
              <a:rPr lang="en-US" dirty="0">
                <a:latin typeface="Helvetica" pitchFamily="27" charset="0"/>
                <a:ea typeface="ヒラギノ角ゴ Pro W3" charset="-128"/>
              </a:rPr>
              <a:t> birthday</a:t>
            </a:r>
            <a:endParaRPr lang="en-US" dirty="0"/>
          </a:p>
          <a:p>
            <a:pPr marL="741363" lvl="1"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Board of Review (cont)</a:t>
            </a:r>
          </a:p>
        </p:txBody>
      </p:sp>
      <p:sp>
        <p:nvSpPr>
          <p:cNvPr id="10243" name="Content Placeholder 2"/>
          <p:cNvSpPr>
            <a:spLocks noGrp="1"/>
          </p:cNvSpPr>
          <p:nvPr>
            <p:ph idx="1"/>
          </p:nvPr>
        </p:nvSpPr>
        <p:spPr/>
        <p:txBody>
          <a:bodyPr/>
          <a:lstStyle/>
          <a:p>
            <a:pPr marL="341313" indent="-341313" eaLnBrk="1" hangingPunct="1"/>
            <a:r>
              <a:rPr lang="en-US" u="sng" dirty="0">
                <a:latin typeface="Helvetica" pitchFamily="27" charset="0"/>
                <a:ea typeface="ヒラギノ角ゴ Pro W3" charset="-128"/>
              </a:rPr>
              <a:t>Uniforming</a:t>
            </a:r>
          </a:p>
          <a:p>
            <a:pPr lvl="1"/>
            <a:r>
              <a:rPr lang="en-US" dirty="0"/>
              <a:t>Candidates should dress according to importance of occasion</a:t>
            </a:r>
          </a:p>
          <a:p>
            <a:pPr lvl="2"/>
            <a:r>
              <a:rPr lang="en-US" dirty="0"/>
              <a:t>Clean and neat in appearance</a:t>
            </a:r>
          </a:p>
          <a:p>
            <a:pPr lvl="2"/>
            <a:r>
              <a:rPr lang="en-US" dirty="0"/>
              <a:t>Full field uniform is expected</a:t>
            </a:r>
          </a:p>
          <a:p>
            <a:pPr lvl="3"/>
            <a:r>
              <a:rPr lang="en-US" i="1" dirty="0"/>
              <a:t>Correct badge placement</a:t>
            </a:r>
          </a:p>
          <a:p>
            <a:pPr lvl="3"/>
            <a:r>
              <a:rPr lang="en-US" i="1" dirty="0"/>
              <a:t>In most cases, Scouts can reasonably meet this expectation</a:t>
            </a:r>
          </a:p>
          <a:p>
            <a:pPr lvl="1"/>
            <a:r>
              <a:rPr lang="en-US" dirty="0"/>
              <a:t>Accommodations will be made for:</a:t>
            </a:r>
          </a:p>
          <a:p>
            <a:pPr lvl="2"/>
            <a:r>
              <a:rPr lang="en-US" dirty="0"/>
              <a:t>Unit uniform variance</a:t>
            </a:r>
          </a:p>
          <a:p>
            <a:pPr lvl="2"/>
            <a:r>
              <a:rPr lang="en-US" dirty="0"/>
              <a:t>Any extenuating circumstances</a:t>
            </a:r>
            <a:endParaRPr lang="en-US" dirty="0">
              <a:latin typeface="Helvetica" pitchFamily="27" charset="0"/>
              <a:ea typeface="ヒラギノ角ゴ Pro W3" charset="-128"/>
            </a:endParaRPr>
          </a:p>
          <a:p>
            <a:pPr marL="1141413" lvl="2"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44</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Candidates will not be rejected, under any circumstances, for lack of uniform.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Board of Review (cont)</a:t>
            </a:r>
          </a:p>
        </p:txBody>
      </p:sp>
      <p:sp>
        <p:nvSpPr>
          <p:cNvPr id="10243" name="Content Placeholder 2"/>
          <p:cNvSpPr>
            <a:spLocks noGrp="1"/>
          </p:cNvSpPr>
          <p:nvPr>
            <p:ph idx="1"/>
          </p:nvPr>
        </p:nvSpPr>
        <p:spPr/>
        <p:txBody>
          <a:bodyPr/>
          <a:lstStyle/>
          <a:p>
            <a:r>
              <a:rPr lang="en-US" dirty="0"/>
              <a:t>Composed of 3-6 members</a:t>
            </a:r>
          </a:p>
          <a:p>
            <a:pPr lvl="1"/>
            <a:r>
              <a:rPr lang="en-US" dirty="0"/>
              <a:t>One of which may be a community leader</a:t>
            </a:r>
          </a:p>
          <a:p>
            <a:r>
              <a:rPr lang="en-US" dirty="0"/>
              <a:t>Timeline</a:t>
            </a:r>
          </a:p>
          <a:p>
            <a:pPr lvl="1"/>
            <a:r>
              <a:rPr lang="en-US" dirty="0"/>
              <a:t>Review submitted material in Eagle Scout Binder (30-40 min)</a:t>
            </a:r>
          </a:p>
          <a:p>
            <a:pPr lvl="1"/>
            <a:r>
              <a:rPr lang="en-US" dirty="0"/>
              <a:t>Interview all parties</a:t>
            </a:r>
          </a:p>
          <a:p>
            <a:pPr lvl="2"/>
            <a:r>
              <a:rPr lang="en-US" dirty="0"/>
              <a:t>Unit leader (10-20 min)</a:t>
            </a:r>
          </a:p>
          <a:p>
            <a:pPr lvl="2"/>
            <a:r>
              <a:rPr lang="en-US" dirty="0"/>
              <a:t>Parents (10-20 min)</a:t>
            </a:r>
          </a:p>
          <a:p>
            <a:pPr lvl="2"/>
            <a:r>
              <a:rPr lang="en-US" dirty="0"/>
              <a:t>Scout (30-45 min)</a:t>
            </a:r>
          </a:p>
          <a:p>
            <a:pPr lvl="3"/>
            <a:r>
              <a:rPr lang="en-US" dirty="0"/>
              <a:t>Scout Oath, Law, Motto, Slogan, Outdoor Code, Pledge of Allegiance, National Anthem</a:t>
            </a:r>
          </a:p>
          <a:p>
            <a:pPr lvl="3"/>
            <a:r>
              <a:rPr lang="en-US" dirty="0"/>
              <a:t>Ice breaker game (Ranks of Scouting)</a:t>
            </a:r>
          </a:p>
          <a:p>
            <a:pPr lvl="3"/>
            <a:r>
              <a:rPr lang="en-US" dirty="0"/>
              <a:t>Leadership</a:t>
            </a:r>
          </a:p>
          <a:p>
            <a:pPr lvl="3"/>
            <a:r>
              <a:rPr lang="en-US" dirty="0"/>
              <a:t>Service Project</a:t>
            </a:r>
          </a:p>
          <a:p>
            <a:pPr lvl="3"/>
            <a:r>
              <a:rPr lang="en-US" dirty="0"/>
              <a:t>Etcetera</a:t>
            </a:r>
          </a:p>
          <a:p>
            <a:pPr lvl="3"/>
            <a:endParaRPr lang="en-US" dirty="0"/>
          </a:p>
          <a:p>
            <a:endParaRPr lang="en-US" dirty="0"/>
          </a:p>
          <a:p>
            <a:pPr marL="1141413" lvl="2"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Eagle Scout Board of Review (cont)</a:t>
            </a:r>
          </a:p>
        </p:txBody>
      </p:sp>
      <p:sp>
        <p:nvSpPr>
          <p:cNvPr id="10243" name="Content Placeholder 2"/>
          <p:cNvSpPr>
            <a:spLocks noGrp="1"/>
          </p:cNvSpPr>
          <p:nvPr>
            <p:ph idx="1"/>
          </p:nvPr>
        </p:nvSpPr>
        <p:spPr/>
        <p:txBody>
          <a:bodyPr/>
          <a:lstStyle/>
          <a:p>
            <a:r>
              <a:rPr lang="en-US" dirty="0"/>
              <a:t>Timeline (cont.)</a:t>
            </a:r>
          </a:p>
          <a:p>
            <a:pPr lvl="1"/>
            <a:r>
              <a:rPr lang="en-US" dirty="0"/>
              <a:t>BOR Member Discussion (10 min)</a:t>
            </a:r>
          </a:p>
          <a:p>
            <a:pPr lvl="1"/>
            <a:r>
              <a:rPr lang="en-US" dirty="0"/>
              <a:t>Conclusion (20-30 min)</a:t>
            </a:r>
          </a:p>
          <a:p>
            <a:pPr lvl="2"/>
            <a:r>
              <a:rPr lang="en-US" dirty="0"/>
              <a:t>Notification of decision</a:t>
            </a:r>
          </a:p>
          <a:p>
            <a:pPr lvl="2"/>
            <a:r>
              <a:rPr lang="en-US" dirty="0"/>
              <a:t>Events for new Eagle Scouts</a:t>
            </a:r>
          </a:p>
          <a:p>
            <a:pPr lvl="2"/>
            <a:r>
              <a:rPr lang="en-US" dirty="0"/>
              <a:t>Photos (be sure to bring a camera)</a:t>
            </a:r>
          </a:p>
          <a:p>
            <a:endParaRPr lang="en-US" dirty="0"/>
          </a:p>
          <a:p>
            <a:pPr marL="1141413" lvl="2"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46</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The process takes at least 2 hours!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Post - Eagle Scout Board of Review</a:t>
            </a:r>
          </a:p>
        </p:txBody>
      </p:sp>
      <p:sp>
        <p:nvSpPr>
          <p:cNvPr id="10243" name="Content Placeholder 2"/>
          <p:cNvSpPr>
            <a:spLocks noGrp="1"/>
          </p:cNvSpPr>
          <p:nvPr>
            <p:ph idx="1"/>
          </p:nvPr>
        </p:nvSpPr>
        <p:spPr/>
        <p:txBody>
          <a:bodyPr/>
          <a:lstStyle/>
          <a:p>
            <a:r>
              <a:rPr lang="en-US" dirty="0"/>
              <a:t>Eagle BOR date is official date of becoming an Eagle Scout</a:t>
            </a:r>
          </a:p>
          <a:p>
            <a:pPr lvl="1"/>
            <a:r>
              <a:rPr lang="en-US" dirty="0"/>
              <a:t>During processing (see below), planning for an Eagle Court of Honor may commence</a:t>
            </a:r>
          </a:p>
          <a:p>
            <a:endParaRPr lang="en-US" dirty="0"/>
          </a:p>
          <a:p>
            <a:r>
              <a:rPr lang="en-US" dirty="0"/>
              <a:t>Processing</a:t>
            </a:r>
          </a:p>
          <a:p>
            <a:pPr lvl="1"/>
            <a:r>
              <a:rPr lang="en-US" dirty="0"/>
              <a:t>Eagle Board Chair forwards paperwork to Council (in 2-3 days)</a:t>
            </a:r>
          </a:p>
          <a:p>
            <a:pPr lvl="1"/>
            <a:r>
              <a:rPr lang="en-US" dirty="0"/>
              <a:t>Council reviews paperwork.  If approved, forwards to National.</a:t>
            </a:r>
          </a:p>
          <a:p>
            <a:pPr lvl="1"/>
            <a:r>
              <a:rPr lang="en-US" dirty="0"/>
              <a:t>National reviews paperwork.  If approved, sends credentials back to Council.</a:t>
            </a:r>
          </a:p>
          <a:p>
            <a:pPr lvl="1"/>
            <a:r>
              <a:rPr lang="en-US" dirty="0"/>
              <a:t>Council will call Scout to pickup Eagle Scout credentials (in 4-6 weeks from submittal to council)</a:t>
            </a:r>
          </a:p>
          <a:p>
            <a:pPr lvl="2"/>
            <a:r>
              <a:rPr lang="en-US" dirty="0"/>
              <a:t>Should pickup as soon as possible</a:t>
            </a:r>
          </a:p>
          <a:p>
            <a:pPr marL="1141413" lvl="2" indent="-341313" eaLnBrk="1" hangingPunct="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Other Considerations</a:t>
            </a:r>
          </a:p>
        </p:txBody>
      </p:sp>
      <p:sp>
        <p:nvSpPr>
          <p:cNvPr id="10243" name="Content Placeholder 2"/>
          <p:cNvSpPr>
            <a:spLocks noGrp="1"/>
          </p:cNvSpPr>
          <p:nvPr>
            <p:ph idx="1"/>
          </p:nvPr>
        </p:nvSpPr>
        <p:spPr/>
        <p:txBody>
          <a:bodyPr/>
          <a:lstStyle/>
          <a:p>
            <a:r>
              <a:rPr lang="en-US" dirty="0"/>
              <a:t>Disputed Circumstances</a:t>
            </a:r>
          </a:p>
          <a:p>
            <a:pPr lvl="1"/>
            <a:r>
              <a:rPr lang="en-US" dirty="0"/>
              <a:t>During fulfillment of rank requirements.</a:t>
            </a:r>
          </a:p>
          <a:p>
            <a:pPr lvl="1"/>
            <a:r>
              <a:rPr lang="en-US" dirty="0"/>
              <a:t>Convening an Eagle Board or appealing EBOR decision.</a:t>
            </a:r>
          </a:p>
          <a:p>
            <a:r>
              <a:rPr lang="en-US" dirty="0"/>
              <a:t>Time Extensions</a:t>
            </a:r>
          </a:p>
          <a:p>
            <a:pPr lvl="1"/>
            <a:r>
              <a:rPr lang="en-US" sz="1800" dirty="0"/>
              <a:t>“If a youth foresees that, due to no fault or choice of his own, he will be unable to complete the Eagle Scout rank requirements before age 18, he may apply for a limited time extension. These are rarely granted and reserved only for work on Eagle.”</a:t>
            </a:r>
          </a:p>
          <a:p>
            <a:r>
              <a:rPr lang="en-US" dirty="0"/>
              <a:t>Special Needs</a:t>
            </a:r>
          </a:p>
          <a:p>
            <a:pPr lvl="1"/>
            <a:r>
              <a:rPr lang="en-US" sz="1800" dirty="0"/>
              <a:t>Youth and adults who are developmentally disabled, or youth with severe physical challenges, may be considered for registration beyond the age of eligibility for their program</a:t>
            </a:r>
          </a:p>
          <a:p>
            <a:pPr marL="800100" lvl="2" indent="0" eaLnBrk="1" hangingPunct="1">
              <a:buNone/>
            </a:pPr>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48</a:t>
            </a:fld>
            <a:endParaRPr lang="en-US" dirty="0"/>
          </a:p>
        </p:txBody>
      </p:sp>
    </p:spTree>
    <p:extLst>
      <p:ext uri="{BB962C8B-B14F-4D97-AF65-F5344CB8AC3E}">
        <p14:creationId xmlns:p14="http://schemas.microsoft.com/office/powerpoint/2010/main" val="2540843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Contacts</a:t>
            </a:r>
          </a:p>
        </p:txBody>
      </p:sp>
      <p:sp>
        <p:nvSpPr>
          <p:cNvPr id="10243" name="Content Placeholder 2"/>
          <p:cNvSpPr>
            <a:spLocks noGrp="1"/>
          </p:cNvSpPr>
          <p:nvPr>
            <p:ph idx="1"/>
          </p:nvPr>
        </p:nvSpPr>
        <p:spPr/>
        <p:txBody>
          <a:bodyPr/>
          <a:lstStyle/>
          <a:p>
            <a:r>
              <a:rPr lang="en-US" dirty="0"/>
              <a:t>Contacts</a:t>
            </a:r>
          </a:p>
          <a:p>
            <a:pPr lvl="1"/>
            <a:r>
              <a:rPr lang="en-US" dirty="0"/>
              <a:t>Martín </a:t>
            </a:r>
            <a:r>
              <a:rPr lang="en-US" dirty="0" smtClean="0"/>
              <a:t>Cárdenas, District </a:t>
            </a:r>
            <a:r>
              <a:rPr lang="en-US" dirty="0"/>
              <a:t>Chair,</a:t>
            </a:r>
            <a:br>
              <a:rPr lang="en-US" dirty="0"/>
            </a:br>
            <a:r>
              <a:rPr lang="en-US" dirty="0"/>
              <a:t>mcardenas@goldeneagledistrict.org</a:t>
            </a:r>
          </a:p>
          <a:p>
            <a:pPr lvl="1"/>
            <a:endParaRPr lang="en-US" dirty="0"/>
          </a:p>
          <a:p>
            <a:pPr lvl="1"/>
            <a:r>
              <a:rPr lang="en-US" dirty="0"/>
              <a:t>Salvador Rodriguez, District Advancement Chair, srodriguez@goldeneagledistrict.org</a:t>
            </a:r>
          </a:p>
          <a:p>
            <a:pPr lvl="1"/>
            <a:endParaRPr lang="en-US" dirty="0"/>
          </a:p>
          <a:p>
            <a:pPr lvl="1"/>
            <a:r>
              <a:rPr lang="en-US" dirty="0"/>
              <a:t>Huber </a:t>
            </a:r>
            <a:r>
              <a:rPr lang="en-US" dirty="0" err="1"/>
              <a:t>Boñgolan</a:t>
            </a:r>
            <a:r>
              <a:rPr lang="en-US" dirty="0"/>
              <a:t>, </a:t>
            </a:r>
            <a:r>
              <a:rPr lang="en-US" dirty="0"/>
              <a:t>District Eagle Board Chair,</a:t>
            </a:r>
            <a:br>
              <a:rPr lang="en-US" dirty="0"/>
            </a:br>
            <a:r>
              <a:rPr lang="en-US" dirty="0"/>
              <a:t>hbongolan@goldeneagledistrict.org</a:t>
            </a:r>
          </a:p>
          <a:p>
            <a:pPr lvl="1"/>
            <a:endParaRPr lang="en-US" dirty="0"/>
          </a:p>
          <a:p>
            <a:pPr lvl="1"/>
            <a:endParaRPr lang="en-US" dirty="0"/>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49</a:t>
            </a:fld>
            <a:endParaRPr lang="en-US" dirty="0"/>
          </a:p>
        </p:txBody>
      </p:sp>
      <p:sp>
        <p:nvSpPr>
          <p:cNvPr id="5" name="Rectangle 4"/>
          <p:cNvSpPr>
            <a:spLocks noChangeArrowheads="1"/>
          </p:cNvSpPr>
          <p:nvPr/>
        </p:nvSpPr>
        <p:spPr bwMode="auto">
          <a:xfrm>
            <a:off x="485775" y="5147108"/>
            <a:ext cx="8124825" cy="979055"/>
          </a:xfrm>
          <a:prstGeom prst="rect">
            <a:avLst/>
          </a:prstGeom>
          <a:noFill/>
          <a:ln w="9525">
            <a:noFill/>
            <a:miter lim="800000"/>
            <a:headEnd/>
            <a:tailEnd/>
          </a:ln>
          <a:effectLst>
            <a:outerShdw blurRad="50800" dist="50800" dir="5400000" algn="ctr" rotWithShape="0">
              <a:schemeClr val="tx1"/>
            </a:outerShdw>
          </a:effectLst>
        </p:spPr>
        <p:txBody>
          <a:bodyPr lIns="0" tIns="0" rIns="0" bIns="0"/>
          <a:lstStyle/>
          <a:p>
            <a:pPr algn="ctr"/>
            <a:r>
              <a:rPr lang="en-US" sz="2000" b="1" i="1" dirty="0">
                <a:solidFill>
                  <a:schemeClr val="bg1"/>
                </a:solidFill>
                <a:latin typeface="Arial" pitchFamily="34" charset="0"/>
                <a:cs typeface="Arial" pitchFamily="34" charset="0"/>
              </a:rPr>
              <a:t>We’ll gladly handle solutions - not just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Helvetica" pitchFamily="27" charset="0"/>
                <a:ea typeface="ヒラギノ角ゴ Pro W3" charset="-128"/>
              </a:rPr>
              <a:t>Background</a:t>
            </a:r>
          </a:p>
        </p:txBody>
      </p:sp>
      <p:sp>
        <p:nvSpPr>
          <p:cNvPr id="10243" name="Content Placeholder 2"/>
          <p:cNvSpPr>
            <a:spLocks noGrp="1"/>
          </p:cNvSpPr>
          <p:nvPr>
            <p:ph idx="1"/>
          </p:nvPr>
        </p:nvSpPr>
        <p:spPr/>
        <p:txBody>
          <a:bodyPr/>
          <a:lstStyle/>
          <a:p>
            <a:pPr eaLnBrk="1" hangingPunct="1">
              <a:buFont typeface="Arial" pitchFamily="34" charset="0"/>
              <a:buNone/>
            </a:pPr>
            <a:r>
              <a:rPr lang="en-US" dirty="0" smtClean="0">
                <a:latin typeface="Helvetica" pitchFamily="27" charset="0"/>
                <a:ea typeface="ヒラギノ角ゴ Pro W3" charset="-128"/>
              </a:rPr>
              <a:t>Boy Scouts of America (BSA) </a:t>
            </a:r>
            <a:r>
              <a:rPr lang="en-US" dirty="0">
                <a:latin typeface="Helvetica" pitchFamily="27" charset="0"/>
                <a:ea typeface="ヒラギノ角ゴ Pro W3" charset="-128"/>
              </a:rPr>
              <a:t>introduced several new </a:t>
            </a:r>
            <a:r>
              <a:rPr lang="en-US" dirty="0" smtClean="0">
                <a:latin typeface="Helvetica" pitchFamily="27" charset="0"/>
                <a:ea typeface="ヒラギノ角ゴ Pro W3" charset="-128"/>
              </a:rPr>
              <a:t>changes and information:</a:t>
            </a:r>
            <a:endParaRPr lang="en-US" dirty="0">
              <a:latin typeface="Helvetica" pitchFamily="27" charset="0"/>
              <a:ea typeface="ヒラギノ角ゴ Pro W3" charset="-128"/>
            </a:endParaRPr>
          </a:p>
          <a:p>
            <a:pPr marL="803275" lvl="1" indent="-403225"/>
            <a:r>
              <a:rPr lang="en-US" dirty="0"/>
              <a:t>Boy Scout Handbook, 13</a:t>
            </a:r>
            <a:r>
              <a:rPr lang="en-US" baseline="30000" dirty="0"/>
              <a:t>th</a:t>
            </a:r>
            <a:r>
              <a:rPr lang="en-US" dirty="0"/>
              <a:t> Edition </a:t>
            </a:r>
          </a:p>
          <a:p>
            <a:pPr marL="803275" lvl="1" indent="-403225"/>
            <a:r>
              <a:rPr lang="en-US" dirty="0"/>
              <a:t>Eagle Scout Project Workbook  (2015)</a:t>
            </a:r>
          </a:p>
          <a:p>
            <a:pPr marL="803275" lvl="1" indent="-403225"/>
            <a:r>
              <a:rPr lang="en-US" dirty="0"/>
              <a:t>Eagle Scout Rank Application #512-728</a:t>
            </a:r>
          </a:p>
          <a:p>
            <a:pPr marL="803275" lvl="1" indent="-403225"/>
            <a:r>
              <a:rPr lang="en-US" dirty="0" smtClean="0"/>
              <a:t>Guide </a:t>
            </a:r>
            <a:r>
              <a:rPr lang="en-US" dirty="0"/>
              <a:t>to Advancement #33088 (2017</a:t>
            </a:r>
            <a:r>
              <a:rPr lang="en-US" dirty="0" smtClean="0"/>
              <a:t>)</a:t>
            </a:r>
          </a:p>
          <a:p>
            <a:pPr marL="803275" lvl="1" indent="-403225"/>
            <a:r>
              <a:rPr lang="en-US" dirty="0" smtClean="0"/>
              <a:t>Eagle Service Project Coach </a:t>
            </a:r>
          </a:p>
        </p:txBody>
      </p:sp>
      <p:sp>
        <p:nvSpPr>
          <p:cNvPr id="10244" name="Slide Number Placeholder 4"/>
          <p:cNvSpPr>
            <a:spLocks noGrp="1"/>
          </p:cNvSpPr>
          <p:nvPr>
            <p:ph type="sldNum" sz="quarter" idx="10"/>
          </p:nvPr>
        </p:nvSpPr>
        <p:spPr bwMode="auto">
          <a:noFill/>
          <a:ln>
            <a:miter lim="800000"/>
            <a:headEnd/>
            <a:tailEnd/>
          </a:ln>
        </p:spPr>
        <p:txBody>
          <a:bodyPr/>
          <a:lstStyle/>
          <a:p>
            <a:fld id="{AFA67A6B-A7FE-47EA-A42A-5813760E5AF8}" type="slidenum">
              <a:rPr lang="en-US"/>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50</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Questions?</a:t>
            </a:r>
          </a:p>
        </p:txBody>
      </p:sp>
    </p:spTree>
    <p:extLst>
      <p:ext uri="{BB962C8B-B14F-4D97-AF65-F5344CB8AC3E}">
        <p14:creationId xmlns:p14="http://schemas.microsoft.com/office/powerpoint/2010/main" val="3630083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51</a:t>
            </a:fld>
            <a:endParaRPr lang="en-US" dirty="0"/>
          </a:p>
        </p:txBody>
      </p:sp>
      <p:sp>
        <p:nvSpPr>
          <p:cNvPr id="3" name="Title 1"/>
          <p:cNvSpPr txBox="1">
            <a:spLocks/>
          </p:cNvSpPr>
          <p:nvPr/>
        </p:nvSpPr>
        <p:spPr>
          <a:xfrm>
            <a:off x="935832" y="1437915"/>
            <a:ext cx="7043737" cy="667471"/>
          </a:xfrm>
          <a:prstGeom prst="rect">
            <a:avLst/>
          </a:prstGeom>
        </p:spPr>
        <p:txBody>
          <a:bodyPr/>
          <a:lstStyle/>
          <a:p>
            <a:pPr lvl="0" algn="ctr">
              <a:defRPr/>
            </a:pPr>
            <a:r>
              <a:rPr lang="en-US" sz="3200" b="1" dirty="0" smtClean="0">
                <a:solidFill>
                  <a:schemeClr val="bg1"/>
                </a:solidFill>
                <a:effectLst>
                  <a:outerShdw blurRad="38100" dist="38100" dir="2700000" algn="tl">
                    <a:srgbClr val="000000">
                      <a:alpha val="43137"/>
                    </a:srgbClr>
                  </a:outerShdw>
                </a:effectLst>
                <a:latin typeface="Helvetica" pitchFamily="27" charset="0"/>
                <a:cs typeface="ヒラギノ角ゴ Pro W3" charset="0"/>
              </a:rPr>
              <a:t>(</a:t>
            </a:r>
            <a:r>
              <a:rPr lang="en-US" sz="3200" b="1" dirty="0">
                <a:solidFill>
                  <a:schemeClr val="bg1"/>
                </a:solidFill>
                <a:effectLst>
                  <a:outerShdw blurRad="38100" dist="38100" dir="2700000" algn="tl">
                    <a:srgbClr val="000000">
                      <a:alpha val="43137"/>
                    </a:srgbClr>
                  </a:outerShdw>
                </a:effectLst>
                <a:latin typeface="Helvetica" pitchFamily="27" charset="0"/>
                <a:cs typeface="ヒラギノ角ゴ Pro W3" charset="0"/>
              </a:rPr>
              <a:t>9.0.2.9 Eagle Scout Service Project </a:t>
            </a:r>
            <a:r>
              <a:rPr lang="en-US" sz="3200" b="1" dirty="0" smtClean="0">
                <a:solidFill>
                  <a:schemeClr val="bg1"/>
                </a:solidFill>
                <a:effectLst>
                  <a:outerShdw blurRad="38100" dist="38100" dir="2700000" algn="tl">
                    <a:srgbClr val="000000">
                      <a:alpha val="43137"/>
                    </a:srgbClr>
                  </a:outerShdw>
                </a:effectLst>
                <a:latin typeface="Helvetica" pitchFamily="27" charset="0"/>
                <a:cs typeface="ヒラギノ角ゴ Pro W3" charset="0"/>
              </a:rPr>
              <a:t>Coach- Guide to Advancement)</a:t>
            </a:r>
            <a:endPar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 and Unit “Advisors”  or “Mentors”</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endParaRPr>
          </a:p>
        </p:txBody>
      </p:sp>
    </p:spTree>
    <p:extLst>
      <p:ext uri="{BB962C8B-B14F-4D97-AF65-F5344CB8AC3E}">
        <p14:creationId xmlns:p14="http://schemas.microsoft.com/office/powerpoint/2010/main" val="2339653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14500" y="528638"/>
            <a:ext cx="8229600" cy="1143000"/>
          </a:xfrm>
        </p:spPr>
        <p:txBody>
          <a:bodyPr/>
          <a:lstStyle/>
          <a:p>
            <a:pPr>
              <a:lnSpc>
                <a:spcPct val="90000"/>
              </a:lnSpc>
            </a:pPr>
            <a:r>
              <a:rPr lang="en-US" altLang="en-US" sz="3200" dirty="0" smtClean="0">
                <a:latin typeface="Arial" panose="020B0604020202020204" pitchFamily="34" charset="0"/>
                <a:cs typeface="Arial" panose="020B0604020202020204" pitchFamily="34" charset="0"/>
              </a:rPr>
              <a:t>Appointing Coaches:</a:t>
            </a:r>
            <a:br>
              <a:rPr lang="en-US" altLang="en-US" sz="32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Where Do They Come From?</a:t>
            </a:r>
          </a:p>
        </p:txBody>
      </p:sp>
      <p:sp>
        <p:nvSpPr>
          <p:cNvPr id="28675" name="Content Placeholder 2"/>
          <p:cNvSpPr>
            <a:spLocks noGrp="1"/>
          </p:cNvSpPr>
          <p:nvPr>
            <p:ph idx="1"/>
          </p:nvPr>
        </p:nvSpPr>
        <p:spPr>
          <a:xfrm>
            <a:off x="228600" y="1685925"/>
            <a:ext cx="8686800" cy="4525963"/>
          </a:xfrm>
        </p:spPr>
        <p:txBody>
          <a:bodyPr/>
          <a:lstStyle/>
          <a:p>
            <a:pPr>
              <a:spcBef>
                <a:spcPct val="0"/>
              </a:spcBef>
              <a:spcAft>
                <a:spcPts val="800"/>
              </a:spcAft>
            </a:pPr>
            <a:r>
              <a:rPr lang="en-US" altLang="en-US" sz="2400" dirty="0" smtClean="0">
                <a:latin typeface="Helvetica" panose="020B0604020202020204" pitchFamily="34" charset="0"/>
                <a:cs typeface="Helvetica" panose="020B0604020202020204" pitchFamily="34" charset="0"/>
              </a:rPr>
              <a:t>It is up to the council and/or district to determine:</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Who may serve as designated project coaches</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How to organize a pool of willing volunteers</a:t>
            </a:r>
          </a:p>
          <a:p>
            <a:pPr lvl="1">
              <a:spcBef>
                <a:spcPct val="0"/>
              </a:spcBef>
              <a:spcAft>
                <a:spcPts val="12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How to assign designated coaches to candidates</a:t>
            </a:r>
          </a:p>
          <a:p>
            <a:pPr>
              <a:spcBef>
                <a:spcPct val="0"/>
              </a:spcBef>
              <a:spcAft>
                <a:spcPts val="1000"/>
              </a:spcAft>
            </a:pPr>
            <a:r>
              <a:rPr lang="en-US" altLang="en-US" sz="2400" dirty="0" smtClean="0">
                <a:latin typeface="Helvetica" panose="020B0604020202020204" pitchFamily="34" charset="0"/>
                <a:cs typeface="Helvetica" panose="020B0604020202020204" pitchFamily="34" charset="0"/>
              </a:rPr>
              <a:t>Unit “mentors” or “advisors”:</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Are not the same as designated coaches</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Often provide positive contributions</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Provide support with project planning and execution</a:t>
            </a:r>
          </a:p>
          <a:p>
            <a:pPr lvl="1">
              <a:spcBef>
                <a:spcPct val="0"/>
              </a:spcBef>
              <a:spcAft>
                <a:spcPts val="800"/>
              </a:spcAft>
              <a:buFont typeface="Arial" panose="020B0604020202020204" pitchFamily="34" charset="0"/>
              <a:buChar char="•"/>
            </a:pPr>
            <a:r>
              <a:rPr lang="en-US" altLang="en-US" sz="2400" b="1" dirty="0" smtClean="0">
                <a:latin typeface="Helvetica" panose="020B0604020202020204" pitchFamily="34" charset="0"/>
                <a:cs typeface="Helvetica" panose="020B0604020202020204" pitchFamily="34" charset="0"/>
              </a:rPr>
              <a:t>Prepare Scouts to work with designated coaches</a:t>
            </a:r>
          </a:p>
        </p:txBody>
      </p:sp>
    </p:spTree>
    <p:extLst>
      <p:ext uri="{BB962C8B-B14F-4D97-AF65-F5344CB8AC3E}">
        <p14:creationId xmlns:p14="http://schemas.microsoft.com/office/powerpoint/2010/main" val="27492586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Qualifications of Eagle Coaches</a:t>
            </a:r>
            <a:endParaRPr lang="en-US" dirty="0"/>
          </a:p>
        </p:txBody>
      </p:sp>
      <p:sp>
        <p:nvSpPr>
          <p:cNvPr id="3" name="Content Placeholder 2"/>
          <p:cNvSpPr>
            <a:spLocks noGrp="1"/>
          </p:cNvSpPr>
          <p:nvPr>
            <p:ph idx="1"/>
          </p:nvPr>
        </p:nvSpPr>
        <p:spPr>
          <a:xfrm>
            <a:off x="381000" y="1337310"/>
            <a:ext cx="8229600" cy="4525963"/>
          </a:xfrm>
        </p:spPr>
        <p:txBody>
          <a:bodyPr/>
          <a:lstStyle/>
          <a:p>
            <a:pPr>
              <a:lnSpc>
                <a:spcPct val="95000"/>
              </a:lnSpc>
              <a:defRPr/>
            </a:pPr>
            <a:r>
              <a:rPr lang="en-US" dirty="0" smtClean="0">
                <a:latin typeface="Helvetica" panose="020B0604020202020204" pitchFamily="34" charset="0"/>
                <a:cs typeface="Helvetica" panose="020B0604020202020204" pitchFamily="34" charset="0"/>
              </a:rPr>
              <a:t>Any contact with Scout must be conducted with Youth Protection Procedures (Applies to Unit Advisor/Mentors)</a:t>
            </a:r>
          </a:p>
          <a:p>
            <a:pPr>
              <a:lnSpc>
                <a:spcPct val="95000"/>
              </a:lnSpc>
              <a:defRPr/>
            </a:pPr>
            <a:endParaRPr lang="en-US" dirty="0" smtClean="0">
              <a:latin typeface="Helvetica" panose="020B0604020202020204" pitchFamily="34" charset="0"/>
              <a:cs typeface="Helvetica" panose="020B0604020202020204" pitchFamily="34" charset="0"/>
            </a:endParaRPr>
          </a:p>
          <a:p>
            <a:pPr>
              <a:lnSpc>
                <a:spcPct val="95000"/>
              </a:lnSpc>
              <a:defRPr/>
            </a:pPr>
            <a:r>
              <a:rPr lang="en-US" dirty="0" smtClean="0">
                <a:latin typeface="Helvetica" panose="020B0604020202020204" pitchFamily="34" charset="0"/>
                <a:cs typeface="Helvetica" panose="020B0604020202020204" pitchFamily="34" charset="0"/>
              </a:rPr>
              <a:t>A </a:t>
            </a:r>
            <a:r>
              <a:rPr lang="en-US" dirty="0">
                <a:latin typeface="Helvetica" panose="020B0604020202020204" pitchFamily="34" charset="0"/>
                <a:cs typeface="Helvetica" panose="020B0604020202020204" pitchFamily="34" charset="0"/>
              </a:rPr>
              <a:t>coach must be a registered member of the BSA</a:t>
            </a:r>
          </a:p>
          <a:p>
            <a:pPr lvl="1">
              <a:lnSpc>
                <a:spcPct val="95000"/>
              </a:lnSpc>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In any adult Scouting position</a:t>
            </a:r>
          </a:p>
          <a:p>
            <a:pPr lvl="1">
              <a:lnSpc>
                <a:spcPct val="95000"/>
              </a:lnSpc>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Current in Youth Protection training</a:t>
            </a:r>
          </a:p>
          <a:p>
            <a:pPr lvl="1">
              <a:lnSpc>
                <a:spcPct val="95000"/>
              </a:lnSpc>
              <a:buFont typeface="Arial" panose="020B0604020202020204" pitchFamily="34" charset="0"/>
              <a:buChar char="•"/>
              <a:defRPr/>
            </a:pPr>
            <a:r>
              <a:rPr lang="en-US" b="1" dirty="0" smtClean="0">
                <a:latin typeface="Helvetica" panose="020B0604020202020204" pitchFamily="34" charset="0"/>
                <a:cs typeface="Helvetica" panose="020B0604020202020204" pitchFamily="34" charset="0"/>
              </a:rPr>
              <a:t>Complete application and be approved</a:t>
            </a:r>
            <a:r>
              <a:rPr lang="en-US" b="1" strike="sngStrike" dirty="0" smtClean="0">
                <a:solidFill>
                  <a:srgbClr val="FF0000"/>
                </a:solidFill>
                <a:latin typeface="Helvetica" panose="020B0604020202020204" pitchFamily="34" charset="0"/>
                <a:cs typeface="Helvetica" panose="020B0604020202020204" pitchFamily="34" charset="0"/>
              </a:rPr>
              <a:t> </a:t>
            </a:r>
          </a:p>
          <a:p>
            <a:pPr>
              <a:lnSpc>
                <a:spcPct val="95000"/>
              </a:lnSpc>
              <a:defRPr/>
            </a:pPr>
            <a:r>
              <a:rPr lang="en-US" dirty="0" smtClean="0">
                <a:latin typeface="Helvetica" panose="020B0604020202020204" pitchFamily="34" charset="0"/>
                <a:cs typeface="Helvetica" panose="020B0604020202020204" pitchFamily="34" charset="0"/>
              </a:rPr>
              <a:t>A </a:t>
            </a:r>
            <a:r>
              <a:rPr lang="en-US" dirty="0">
                <a:latin typeface="Helvetica" panose="020B0604020202020204" pitchFamily="34" charset="0"/>
                <a:cs typeface="Helvetica" panose="020B0604020202020204" pitchFamily="34" charset="0"/>
              </a:rPr>
              <a:t>coach must also have a thorough understanding of the official resources previously mentioned, and especially sections 2, 8, and 9 in the </a:t>
            </a:r>
            <a:r>
              <a:rPr lang="en-US" i="1" dirty="0">
                <a:latin typeface="Helvetica" panose="020B0604020202020204" pitchFamily="34" charset="0"/>
                <a:cs typeface="Helvetica" panose="020B0604020202020204" pitchFamily="34" charset="0"/>
              </a:rPr>
              <a:t>Guide to Advancement</a:t>
            </a:r>
            <a:r>
              <a:rPr lang="en-US" i="1" dirty="0" smtClean="0">
                <a:latin typeface="Helvetica" panose="020B0604020202020204" pitchFamily="34" charset="0"/>
                <a:cs typeface="Helvetica" panose="020B0604020202020204" pitchFamily="34" charset="0"/>
              </a:rPr>
              <a:t>.</a:t>
            </a:r>
          </a:p>
          <a:p>
            <a:pPr>
              <a:lnSpc>
                <a:spcPct val="95000"/>
              </a:lnSpc>
              <a:defRPr/>
            </a:pPr>
            <a:endParaRPr lang="en-US" dirty="0" smtClean="0">
              <a:latin typeface="Helvetica" panose="020B0604020202020204" pitchFamily="34" charset="0"/>
              <a:cs typeface="Helvetica" panose="020B0604020202020204" pitchFamily="34" charset="0"/>
            </a:endParaRPr>
          </a:p>
          <a:p>
            <a:pPr>
              <a:lnSpc>
                <a:spcPct val="95000"/>
              </a:lnSpc>
              <a:defRPr/>
            </a:pPr>
            <a:r>
              <a:rPr lang="en-US" dirty="0" smtClean="0">
                <a:latin typeface="Helvetica" panose="020B0604020202020204" pitchFamily="34" charset="0"/>
                <a:cs typeface="Helvetica" panose="020B0604020202020204" pitchFamily="34" charset="0"/>
              </a:rPr>
              <a:t>Encouraged to complete District Training</a:t>
            </a:r>
            <a:endParaRPr lang="en-US" dirty="0" smtClean="0">
              <a:latin typeface="Arial" pitchFamily="34" charset="0"/>
              <a:cs typeface="Arial" pitchFamily="34" charset="0"/>
            </a:endParaRPr>
          </a:p>
          <a:p>
            <a:pPr>
              <a:lnSpc>
                <a:spcPct val="95000"/>
              </a:lnSpc>
              <a:buFont typeface="Arial" charset="0"/>
              <a:buBlip>
                <a:blip r:embed="rId2"/>
              </a:buBlip>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53</a:t>
            </a:fld>
            <a:endParaRPr lang="en-US" dirty="0"/>
          </a:p>
        </p:txBody>
      </p:sp>
    </p:spTree>
    <p:extLst>
      <p:ext uri="{BB962C8B-B14F-4D97-AF65-F5344CB8AC3E}">
        <p14:creationId xmlns:p14="http://schemas.microsoft.com/office/powerpoint/2010/main" val="3048514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60170" y="438150"/>
            <a:ext cx="8229600" cy="1143000"/>
          </a:xfrm>
        </p:spPr>
        <p:txBody>
          <a:bodyPr/>
          <a:lstStyle/>
          <a:p>
            <a:r>
              <a:rPr lang="en-US" altLang="en-US" sz="3200" dirty="0" smtClean="0">
                <a:latin typeface="Helvetica" panose="020B0604020202020204" pitchFamily="34" charset="0"/>
                <a:cs typeface="Helvetica" panose="020B0604020202020204" pitchFamily="34" charset="0"/>
              </a:rPr>
              <a:t>Eagle Scout Service Project Coach </a:t>
            </a:r>
            <a:br>
              <a:rPr lang="en-US" altLang="en-US" sz="3200" dirty="0" smtClean="0">
                <a:latin typeface="Helvetica" panose="020B0604020202020204" pitchFamily="34" charset="0"/>
                <a:cs typeface="Helvetica" panose="020B0604020202020204" pitchFamily="34" charset="0"/>
              </a:rPr>
            </a:br>
            <a:r>
              <a:rPr lang="en-US" altLang="en-US" sz="2800" dirty="0" smtClean="0">
                <a:latin typeface="Helvetica" panose="020B0604020202020204" pitchFamily="34" charset="0"/>
                <a:cs typeface="Helvetica" panose="020B0604020202020204" pitchFamily="34" charset="0"/>
              </a:rPr>
              <a:t>Term of Service and Association</a:t>
            </a:r>
          </a:p>
        </p:txBody>
      </p:sp>
      <p:sp>
        <p:nvSpPr>
          <p:cNvPr id="26627" name="Content Placeholder 2"/>
          <p:cNvSpPr>
            <a:spLocks noGrp="1"/>
          </p:cNvSpPr>
          <p:nvPr>
            <p:ph idx="1"/>
          </p:nvPr>
        </p:nvSpPr>
        <p:spPr>
          <a:xfrm>
            <a:off x="614363" y="2459038"/>
            <a:ext cx="7904162" cy="3305175"/>
          </a:xfrm>
        </p:spPr>
        <p:txBody>
          <a:bodyPr/>
          <a:lstStyle/>
          <a:p>
            <a:r>
              <a:rPr lang="en-US" altLang="en-US" sz="2800" dirty="0" smtClean="0">
                <a:latin typeface="Helvetica" panose="020B0604020202020204" pitchFamily="34" charset="0"/>
                <a:cs typeface="Helvetica" panose="020B0604020202020204" pitchFamily="34" charset="0"/>
              </a:rPr>
              <a:t>Term of Service:  From service project proposal approval to completion of the project report.</a:t>
            </a:r>
          </a:p>
          <a:p>
            <a:pPr>
              <a:spcBef>
                <a:spcPts val="1800"/>
              </a:spcBef>
            </a:pPr>
            <a:r>
              <a:rPr lang="en-US" altLang="en-US" sz="2800" dirty="0" smtClean="0">
                <a:latin typeface="Helvetica" panose="020B0604020202020204" pitchFamily="34" charset="0"/>
                <a:cs typeface="Helvetica" panose="020B0604020202020204" pitchFamily="34" charset="0"/>
              </a:rPr>
              <a:t>The role of the designated project coach is not intended to require a close, frequent association</a:t>
            </a:r>
            <a:r>
              <a:rPr lang="en-US" altLang="en-US" sz="2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34135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0440" y="511556"/>
            <a:ext cx="3701415" cy="638810"/>
          </a:xfrm>
          <a:prstGeom prst="rect">
            <a:avLst/>
          </a:prstGeom>
        </p:spPr>
        <p:txBody>
          <a:bodyPr vert="horz" wrap="square" lIns="0" tIns="0" rIns="0" bIns="0" rtlCol="0">
            <a:spAutoFit/>
          </a:bodyPr>
          <a:lstStyle/>
          <a:p>
            <a:pPr marL="12700">
              <a:lnSpc>
                <a:spcPct val="100000"/>
              </a:lnSpc>
            </a:pPr>
            <a:r>
              <a:rPr sz="4000" i="0" spc="-10" dirty="0">
                <a:latin typeface="Bookman Old Style"/>
                <a:cs typeface="Bookman Old Style"/>
              </a:rPr>
              <a:t>Project</a:t>
            </a:r>
            <a:r>
              <a:rPr sz="4000" i="0" spc="-45" dirty="0">
                <a:latin typeface="Bookman Old Style"/>
                <a:cs typeface="Bookman Old Style"/>
              </a:rPr>
              <a:t> </a:t>
            </a:r>
            <a:r>
              <a:rPr sz="4000" i="0" spc="-10" dirty="0">
                <a:latin typeface="Bookman Old Style"/>
                <a:cs typeface="Bookman Old Style"/>
              </a:rPr>
              <a:t>Coach</a:t>
            </a:r>
            <a:endParaRPr sz="4000" dirty="0">
              <a:latin typeface="Bookman Old Style"/>
              <a:cs typeface="Bookman Old Style"/>
            </a:endParaRPr>
          </a:p>
        </p:txBody>
      </p:sp>
      <p:sp>
        <p:nvSpPr>
          <p:cNvPr id="5" name="object 5"/>
          <p:cNvSpPr txBox="1">
            <a:spLocks noGrp="1"/>
          </p:cNvSpPr>
          <p:nvPr>
            <p:ph type="sldNum" sz="quarter" idx="4294967295"/>
          </p:nvPr>
        </p:nvSpPr>
        <p:spPr>
          <a:xfrm>
            <a:off x="8371585" y="6290414"/>
            <a:ext cx="248920" cy="225425"/>
          </a:xfrm>
          <a:prstGeom prst="rect">
            <a:avLst/>
          </a:prstGeom>
        </p:spPr>
        <p:txBody>
          <a:bodyPr vert="horz" wrap="square" lIns="0" tIns="0" rIns="0" bIns="0" rtlCol="0">
            <a:spAutoFit/>
          </a:bodyPr>
          <a:lstStyle/>
          <a:p>
            <a:pPr marL="25400">
              <a:lnSpc>
                <a:spcPts val="1655"/>
              </a:lnSpc>
            </a:pPr>
            <a:fld id="{81D60167-4931-47E6-BA6A-407CBD079E47}" type="slidenum">
              <a:rPr dirty="0"/>
              <a:t>55</a:t>
            </a:fld>
            <a:endParaRPr dirty="0"/>
          </a:p>
        </p:txBody>
      </p:sp>
      <p:sp>
        <p:nvSpPr>
          <p:cNvPr id="3" name="object 3"/>
          <p:cNvSpPr txBox="1"/>
          <p:nvPr/>
        </p:nvSpPr>
        <p:spPr>
          <a:xfrm>
            <a:off x="535940" y="1438148"/>
            <a:ext cx="8066405" cy="4601260"/>
          </a:xfrm>
          <a:prstGeom prst="rect">
            <a:avLst/>
          </a:prstGeom>
        </p:spPr>
        <p:txBody>
          <a:bodyPr vert="horz" wrap="square" lIns="0" tIns="0" rIns="0" bIns="0" rtlCol="0">
            <a:spAutoFit/>
          </a:bodyPr>
          <a:lstStyle/>
          <a:p>
            <a:pPr marL="355600" marR="5080" indent="-342900" algn="just">
              <a:lnSpc>
                <a:spcPct val="100000"/>
              </a:lnSpc>
              <a:buFont typeface="Wingdings"/>
              <a:buChar char=""/>
              <a:tabLst>
                <a:tab pos="355600" algn="l"/>
              </a:tabLst>
            </a:pP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 registered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Scout Leader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from the council,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district,  or unit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level who is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knowledgeable and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experienced  with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project</a:t>
            </a:r>
            <a:r>
              <a:rPr sz="2400" b="1" spc="-9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approvals.</a:t>
            </a:r>
            <a:endPar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nSpc>
                <a:spcPct val="100000"/>
              </a:lnSpc>
              <a:spcBef>
                <a:spcPts val="5"/>
              </a:spcBef>
              <a:buFont typeface="Wingdings"/>
              <a:buChar char=""/>
            </a:pPr>
            <a:endParaRPr sz="35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355600" marR="237490" indent="-342900">
              <a:lnSpc>
                <a:spcPct val="100000"/>
              </a:lnSpc>
              <a:spcBef>
                <a:spcPts val="5"/>
              </a:spcBef>
              <a:buFont typeface="Wingdings"/>
              <a:buChar char=""/>
              <a:tabLst>
                <a:tab pos="355600" algn="l"/>
              </a:tabLst>
            </a:pP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Though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it is a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Scout’s option,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Coaches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are highly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recommended to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help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evaluate a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plan and</a:t>
            </a:r>
            <a:r>
              <a:rPr sz="2400" b="1" spc="-10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discuss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its strengths, weaknesses,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and</a:t>
            </a:r>
            <a:r>
              <a:rPr sz="2400" b="1" spc="-11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risks.</a:t>
            </a:r>
          </a:p>
          <a:p>
            <a:pPr marL="355600" marR="756285" indent="-342900" algn="just">
              <a:lnSpc>
                <a:spcPct val="100200"/>
              </a:lnSpc>
              <a:buFont typeface="Wingdings"/>
              <a:buChar char=""/>
              <a:tabLst>
                <a:tab pos="355600" algn="l"/>
              </a:tabLst>
            </a:pPr>
            <a:endParaRPr lang="en-US" sz="2400" b="1"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355600" marR="756285" indent="-342900" algn="just">
              <a:lnSpc>
                <a:spcPct val="100200"/>
              </a:lnSpc>
              <a:buFont typeface="Wingdings"/>
              <a:buChar char=""/>
              <a:tabLst>
                <a:tab pos="355600" algn="l"/>
              </a:tabLst>
            </a:pPr>
            <a:r>
              <a:rPr sz="2400" b="1"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Coaches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shall </a:t>
            </a:r>
            <a:r>
              <a:rPr sz="2400" b="1" i="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not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have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authority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to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dictate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changes, withdraw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approval, or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take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any other  </a:t>
            </a:r>
            <a:r>
              <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such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directive</a:t>
            </a:r>
            <a:r>
              <a:rPr sz="2400" b="1" spc="-8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sz="2400" b="1" spc="-5"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action</a:t>
            </a:r>
            <a:r>
              <a:rPr sz="2400" b="1" spc="-5"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r>
              <a:rPr lang="en-US" sz="2400" b="1" spc="-5"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(Same for Unit Mentor or Advisor)</a:t>
            </a:r>
            <a:endParaRPr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25905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127125" y="206376"/>
            <a:ext cx="8610600" cy="1782762"/>
          </a:xfrm>
        </p:spPr>
        <p:txBody>
          <a:bodyPr/>
          <a:lstStyle/>
          <a:p>
            <a:r>
              <a:rPr lang="en-US" altLang="en-US" sz="3200" dirty="0" smtClean="0">
                <a:latin typeface="Arial" panose="020B0604020202020204" pitchFamily="34" charset="0"/>
                <a:cs typeface="Arial" panose="020B0604020202020204" pitchFamily="34" charset="0"/>
              </a:rPr>
              <a:t>The Role of the Designated Coach</a:t>
            </a:r>
            <a:br>
              <a:rPr lang="en-US" altLang="en-US" sz="32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Different from the Life to Eagle “Mentor”</a:t>
            </a:r>
          </a:p>
        </p:txBody>
      </p:sp>
      <p:graphicFrame>
        <p:nvGraphicFramePr>
          <p:cNvPr id="3" name="Content Placeholder 2"/>
          <p:cNvGraphicFramePr>
            <a:graphicFrameLocks noGrp="1"/>
          </p:cNvGraphicFramePr>
          <p:nvPr>
            <p:ph idx="1"/>
          </p:nvPr>
        </p:nvGraphicFramePr>
        <p:xfrm>
          <a:off x="457200" y="2006600"/>
          <a:ext cx="8229600" cy="3832227"/>
        </p:xfrm>
        <a:graphic>
          <a:graphicData uri="http://schemas.openxmlformats.org/drawingml/2006/table">
            <a:tbl>
              <a:tblPr/>
              <a:tblGrid>
                <a:gridCol w="1524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657600">
                  <a:extLst>
                    <a:ext uri="{9D8B030D-6E8A-4147-A177-3AD203B41FA5}">
                      <a16:colId xmlns="" xmlns:a16="http://schemas.microsoft.com/office/drawing/2014/main" val="20002"/>
                    </a:ext>
                  </a:extLst>
                </a:gridCol>
              </a:tblGrid>
              <a:tr h="70643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outerShdw blurRad="38100" dist="38100" dir="2700000" algn="tl">
                              <a:srgbClr val="000000"/>
                            </a:outerShdw>
                          </a:effectLst>
                          <a:latin typeface="Arial" pitchFamily="34" charset="0"/>
                          <a:ea typeface="MS PGothic" pitchFamily="34" charset="-128"/>
                        </a:rPr>
                        <a:t>Life to Eagle “Mentor”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outerShdw blurRad="38100" dist="38100" dir="2700000" algn="tl">
                              <a:srgbClr val="000000"/>
                            </a:outerShdw>
                          </a:effectLst>
                          <a:latin typeface="Arial" pitchFamily="34" charset="0"/>
                          <a:ea typeface="MS PGothic" pitchFamily="34" charset="-128"/>
                        </a:rPr>
                        <a:t>Eagle Scout</a:t>
                      </a:r>
                      <a:br>
                        <a:rPr kumimoji="0" lang="en-US" altLang="en-US" sz="1800" b="1" i="0" u="none" strike="noStrike" cap="none" normalizeH="0" baseline="0" dirty="0">
                          <a:ln>
                            <a:noFill/>
                          </a:ln>
                          <a:solidFill>
                            <a:srgbClr val="FFFFFF"/>
                          </a:solidFill>
                          <a:effectLst>
                            <a:outerShdw blurRad="38100" dist="38100" dir="2700000" algn="tl">
                              <a:srgbClr val="000000"/>
                            </a:outerShdw>
                          </a:effectLst>
                          <a:latin typeface="Arial" pitchFamily="34" charset="0"/>
                          <a:ea typeface="MS PGothic" pitchFamily="34" charset="-128"/>
                        </a:rPr>
                      </a:br>
                      <a:r>
                        <a:rPr kumimoji="0" lang="en-US" altLang="en-US" sz="1800" b="1" i="0" u="none" strike="noStrike" cap="none" normalizeH="0" baseline="0" dirty="0">
                          <a:ln>
                            <a:noFill/>
                          </a:ln>
                          <a:solidFill>
                            <a:srgbClr val="FFFFFF"/>
                          </a:solidFill>
                          <a:effectLst>
                            <a:outerShdw blurRad="38100" dist="38100" dir="2700000" algn="tl">
                              <a:srgbClr val="000000"/>
                            </a:outerShdw>
                          </a:effectLst>
                          <a:latin typeface="Arial" pitchFamily="34" charset="0"/>
                          <a:ea typeface="MS PGothic" pitchFamily="34" charset="-128"/>
                        </a:rPr>
                        <a:t>Service Project Coach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extLst>
                  <a:ext uri="{0D108BD9-81ED-4DB2-BD59-A6C34878D82A}">
                    <a16:rowId xmlns="" xmlns:a16="http://schemas.microsoft.com/office/drawing/2014/main" val="10000"/>
                  </a:ext>
                </a:extLst>
              </a:tr>
              <a:tr h="7477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Entire Life to Eagle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From proposal approval through project report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 xmlns:a16="http://schemas.microsoft.com/office/drawing/2014/main" val="10001"/>
                  </a:ext>
                </a:extLst>
              </a:tr>
              <a:tr h="70802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Focus: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Successful achievement of the Eagle Scout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Successful fulfillment of requirement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 xmlns:a16="http://schemas.microsoft.com/office/drawing/2014/main" val="10002"/>
                  </a:ext>
                </a:extLst>
              </a:tr>
              <a:tr h="4603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Appointment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Usually by the 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By the council or district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 xmlns:a16="http://schemas.microsoft.com/office/drawing/2014/main" val="10003"/>
                  </a:ext>
                </a:extLst>
              </a:tr>
              <a:tr h="46196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Relationship: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Longer-term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Shorter-term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 xmlns:a16="http://schemas.microsoft.com/office/drawing/2014/main" val="10004"/>
                  </a:ext>
                </a:extLst>
              </a:tr>
              <a:tr h="7477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Approach: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Coaching and mentoring in general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ea typeface="MS PGothic" pitchFamily="34" charset="-128"/>
                        </a:rPr>
                        <a:t>Coaching and consulting on the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 xmlns:a16="http://schemas.microsoft.com/office/drawing/2014/main" val="10005"/>
                  </a:ext>
                </a:extLst>
              </a:tr>
            </a:tbl>
          </a:graphicData>
        </a:graphic>
      </p:graphicFrame>
      <p:sp>
        <p:nvSpPr>
          <p:cNvPr id="2" name="Rectangle 1"/>
          <p:cNvSpPr/>
          <p:nvPr/>
        </p:nvSpPr>
        <p:spPr>
          <a:xfrm>
            <a:off x="450850" y="2008188"/>
            <a:ext cx="8220075" cy="3833812"/>
          </a:xfrm>
          <a:prstGeom prst="rect">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dirty="0"/>
          </a:p>
        </p:txBody>
      </p:sp>
    </p:spTree>
    <p:extLst>
      <p:ext uri="{BB962C8B-B14F-4D97-AF65-F5344CB8AC3E}">
        <p14:creationId xmlns:p14="http://schemas.microsoft.com/office/powerpoint/2010/main" val="25148903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28750" y="503238"/>
            <a:ext cx="8229600" cy="639762"/>
          </a:xfrm>
        </p:spPr>
        <p:txBody>
          <a:bodyPr/>
          <a:lstStyle/>
          <a:p>
            <a:r>
              <a:rPr lang="en-US" altLang="en-US" sz="2800" dirty="0" smtClean="0">
                <a:latin typeface="Arial" panose="020B0604020202020204" pitchFamily="34" charset="0"/>
                <a:cs typeface="Arial" panose="020B0604020202020204" pitchFamily="34" charset="0"/>
              </a:rPr>
              <a:t>The Role of the Eagle Coach</a:t>
            </a:r>
          </a:p>
        </p:txBody>
      </p:sp>
      <p:sp>
        <p:nvSpPr>
          <p:cNvPr id="32771" name="Content Placeholder 2"/>
          <p:cNvSpPr>
            <a:spLocks noGrp="1"/>
          </p:cNvSpPr>
          <p:nvPr>
            <p:ph idx="1"/>
          </p:nvPr>
        </p:nvSpPr>
        <p:spPr>
          <a:xfrm>
            <a:off x="219693" y="823119"/>
            <a:ext cx="8229600" cy="4953000"/>
          </a:xfrm>
        </p:spPr>
        <p:txBody>
          <a:bodyPr/>
          <a:lstStyle/>
          <a:p>
            <a:pPr marL="0" indent="0">
              <a:buFont typeface="Arial" charset="0"/>
              <a:buNone/>
              <a:defRPr/>
            </a:pPr>
            <a:endParaRPr lang="en-US" altLang="en-US" sz="2600" dirty="0">
              <a:latin typeface="Helvetica" panose="020B0604020202020204" pitchFamily="34" charset="0"/>
              <a:cs typeface="Helvetica" panose="020B0604020202020204" pitchFamily="34" charset="0"/>
            </a:endParaRPr>
          </a:p>
          <a:p>
            <a:pPr>
              <a:defRPr/>
            </a:pPr>
            <a:r>
              <a:rPr lang="en-US" altLang="en-US" sz="2400" dirty="0">
                <a:latin typeface="Helvetica" panose="020B0604020202020204" pitchFamily="34" charset="0"/>
                <a:cs typeface="Helvetica" panose="020B0604020202020204" pitchFamily="34" charset="0"/>
              </a:rPr>
              <a:t>An Eagle coach’s advice is a key to success. </a:t>
            </a:r>
          </a:p>
          <a:p>
            <a:pPr>
              <a:spcBef>
                <a:spcPts val="1800"/>
              </a:spcBef>
              <a:defRPr/>
            </a:pPr>
            <a:r>
              <a:rPr lang="en-US" altLang="en-US" sz="2400" dirty="0">
                <a:latin typeface="Helvetica" panose="020B0604020202020204" pitchFamily="34" charset="0"/>
                <a:cs typeface="Helvetica" panose="020B0604020202020204" pitchFamily="34" charset="0"/>
              </a:rPr>
              <a:t>Serves as an advisor, consultant, coach. </a:t>
            </a:r>
          </a:p>
          <a:p>
            <a:pPr>
              <a:spcBef>
                <a:spcPts val="1800"/>
              </a:spcBef>
              <a:defRPr/>
            </a:pPr>
            <a:r>
              <a:rPr lang="en-US" sz="2400" dirty="0">
                <a:solidFill>
                  <a:srgbClr val="FFFFFF"/>
                </a:solidFill>
                <a:latin typeface="Helvetica" panose="020B0604020202020204" pitchFamily="34" charset="0"/>
                <a:cs typeface="Helvetica" panose="020B0604020202020204" pitchFamily="34" charset="0"/>
              </a:rPr>
              <a:t>Use the BSA method of positive adult association, logic, and common sense to help the candidate make wise decisions.</a:t>
            </a:r>
          </a:p>
          <a:p>
            <a:pPr>
              <a:spcBef>
                <a:spcPts val="1800"/>
              </a:spcBef>
              <a:defRPr/>
            </a:pPr>
            <a:r>
              <a:rPr lang="en-US" altLang="en-US" sz="2400" dirty="0" smtClean="0">
                <a:latin typeface="Helvetica" panose="020B0604020202020204" pitchFamily="34" charset="0"/>
                <a:cs typeface="Helvetica" panose="020B0604020202020204" pitchFamily="34" charset="0"/>
              </a:rPr>
              <a:t>Is </a:t>
            </a:r>
            <a:r>
              <a:rPr lang="en-US" altLang="en-US" sz="2400" dirty="0">
                <a:latin typeface="Helvetica" panose="020B0604020202020204" pitchFamily="34" charset="0"/>
                <a:cs typeface="Helvetica" panose="020B0604020202020204" pitchFamily="34" charset="0"/>
              </a:rPr>
              <a:t>a resource, encouraging the candidate to fully plan his project, secure resources, and to make wise decisions.</a:t>
            </a:r>
          </a:p>
          <a:p>
            <a:pPr>
              <a:spcBef>
                <a:spcPts val="1800"/>
              </a:spcBef>
              <a:defRPr/>
            </a:pPr>
            <a:r>
              <a:rPr lang="en-US" altLang="en-US" sz="2400" dirty="0">
                <a:latin typeface="Helvetica" panose="020B0604020202020204" pitchFamily="34" charset="0"/>
                <a:cs typeface="Helvetica" panose="020B0604020202020204" pitchFamily="34" charset="0"/>
              </a:rPr>
              <a:t>Uses positive adult association, logic, and common sense to help the candidate to reach a successful outcome</a:t>
            </a:r>
            <a:r>
              <a:rPr lang="en-US" altLang="en-US"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4278729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25980" y="274320"/>
            <a:ext cx="5372100" cy="1143000"/>
          </a:xfrm>
        </p:spPr>
        <p:txBody>
          <a:bodyPr/>
          <a:lstStyle/>
          <a:p>
            <a:r>
              <a:rPr lang="en-US" altLang="en-US" sz="3600" dirty="0" smtClean="0">
                <a:latin typeface="Arial" panose="020B0604020202020204" pitchFamily="34" charset="0"/>
                <a:cs typeface="Arial" panose="020B0604020202020204" pitchFamily="34" charset="0"/>
              </a:rPr>
              <a:t>Guidelines for Coaches</a:t>
            </a:r>
          </a:p>
        </p:txBody>
      </p:sp>
      <p:sp>
        <p:nvSpPr>
          <p:cNvPr id="3" name="Content Placeholder 2"/>
          <p:cNvSpPr>
            <a:spLocks noGrp="1"/>
          </p:cNvSpPr>
          <p:nvPr>
            <p:ph idx="1"/>
          </p:nvPr>
        </p:nvSpPr>
        <p:spPr>
          <a:xfrm>
            <a:off x="457200" y="1600200"/>
            <a:ext cx="8337550" cy="4953000"/>
          </a:xfrm>
        </p:spPr>
        <p:txBody>
          <a:bodyPr/>
          <a:lstStyle/>
          <a:p>
            <a:pPr>
              <a:spcBef>
                <a:spcPts val="0"/>
              </a:spcBef>
              <a:spcAft>
                <a:spcPts val="1600"/>
              </a:spcAft>
              <a:defRPr/>
            </a:pPr>
            <a:r>
              <a:rPr lang="en-US" sz="2600" dirty="0">
                <a:latin typeface="Arial" pitchFamily="34" charset="0"/>
                <a:ea typeface="+mn-ea"/>
                <a:cs typeface="Arial" pitchFamily="34" charset="0"/>
              </a:rPr>
              <a:t>Adheres to the Eagle Scout service project process as described in </a:t>
            </a:r>
            <a:r>
              <a:rPr lang="en-US" sz="2600" i="1" dirty="0">
                <a:latin typeface="Arial" pitchFamily="34" charset="0"/>
                <a:ea typeface="+mn-ea"/>
                <a:cs typeface="Arial" pitchFamily="34" charset="0"/>
              </a:rPr>
              <a:t>Guide to Advancement</a:t>
            </a:r>
            <a:r>
              <a:rPr lang="en-US" sz="2600" dirty="0">
                <a:latin typeface="Arial" pitchFamily="34" charset="0"/>
                <a:ea typeface="+mn-ea"/>
                <a:cs typeface="Arial" pitchFamily="34" charset="0"/>
              </a:rPr>
              <a:t>, topic 9.0.2.9.</a:t>
            </a:r>
          </a:p>
          <a:p>
            <a:pPr>
              <a:spcBef>
                <a:spcPts val="0"/>
              </a:spcBef>
              <a:spcAft>
                <a:spcPts val="1600"/>
              </a:spcAft>
              <a:defRPr/>
            </a:pPr>
            <a:r>
              <a:rPr lang="en-US" sz="2600" dirty="0">
                <a:latin typeface="Arial" pitchFamily="34" charset="0"/>
                <a:ea typeface="+mn-ea"/>
                <a:cs typeface="Arial" pitchFamily="34" charset="0"/>
              </a:rPr>
              <a:t>Has no authority to dictate changes, or withdraw approval that was previously granted.</a:t>
            </a:r>
          </a:p>
          <a:p>
            <a:pPr>
              <a:spcBef>
                <a:spcPts val="0"/>
              </a:spcBef>
              <a:spcAft>
                <a:spcPts val="1600"/>
              </a:spcAft>
              <a:defRPr/>
            </a:pPr>
            <a:r>
              <a:rPr lang="en-US" sz="2600" dirty="0">
                <a:latin typeface="Arial" pitchFamily="34" charset="0"/>
                <a:ea typeface="+mn-ea"/>
                <a:cs typeface="Arial" pitchFamily="34" charset="0"/>
              </a:rPr>
              <a:t>Strives to make his or her involvement a positive experience.</a:t>
            </a:r>
          </a:p>
          <a:p>
            <a:pPr>
              <a:spcBef>
                <a:spcPts val="0"/>
              </a:spcBef>
              <a:spcAft>
                <a:spcPts val="1600"/>
              </a:spcAft>
              <a:defRPr/>
            </a:pPr>
            <a:r>
              <a:rPr lang="en-US" sz="2600" dirty="0">
                <a:latin typeface="Arial" pitchFamily="34" charset="0"/>
                <a:ea typeface="+mn-ea"/>
                <a:cs typeface="Arial" pitchFamily="34" charset="0"/>
              </a:rPr>
              <a:t>Encourages a Scout to make the kinds of decisions that will lead to successful outcomes.</a:t>
            </a:r>
          </a:p>
          <a:p>
            <a:pPr>
              <a:spcBef>
                <a:spcPts val="0"/>
              </a:spcBef>
              <a:spcAft>
                <a:spcPts val="1600"/>
              </a:spcAft>
              <a:buFont typeface="Arial" charset="0"/>
              <a:buChar char="•"/>
              <a:defRPr/>
            </a:pPr>
            <a:endParaRPr lang="en-US" sz="2600" dirty="0">
              <a:ea typeface="+mn-ea"/>
            </a:endParaRPr>
          </a:p>
        </p:txBody>
      </p:sp>
    </p:spTree>
    <p:extLst>
      <p:ext uri="{BB962C8B-B14F-4D97-AF65-F5344CB8AC3E}">
        <p14:creationId xmlns:p14="http://schemas.microsoft.com/office/powerpoint/2010/main" val="29404571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43049" y="422911"/>
            <a:ext cx="7407275" cy="962978"/>
          </a:xfrm>
        </p:spPr>
        <p:txBody>
          <a:bodyPr/>
          <a:lstStyle/>
          <a:p>
            <a:r>
              <a:rPr lang="en-US" altLang="en-US" sz="3200" dirty="0" smtClean="0">
                <a:latin typeface="Helvetica" panose="020B0604020202020204" pitchFamily="34" charset="0"/>
                <a:cs typeface="Helvetica" panose="020B0604020202020204" pitchFamily="34" charset="0"/>
              </a:rPr>
              <a:t>Bringing Scouts and Coaches Together</a:t>
            </a:r>
          </a:p>
        </p:txBody>
      </p:sp>
      <p:sp>
        <p:nvSpPr>
          <p:cNvPr id="36867" name="Content Placeholder 2"/>
          <p:cNvSpPr>
            <a:spLocks noGrp="1"/>
          </p:cNvSpPr>
          <p:nvPr>
            <p:ph idx="1"/>
          </p:nvPr>
        </p:nvSpPr>
        <p:spPr>
          <a:xfrm>
            <a:off x="304800" y="1749425"/>
            <a:ext cx="8534400" cy="4000500"/>
          </a:xfrm>
        </p:spPr>
        <p:txBody>
          <a:bodyPr/>
          <a:lstStyle/>
          <a:p>
            <a:pPr>
              <a:spcBef>
                <a:spcPct val="0"/>
              </a:spcBef>
              <a:spcAft>
                <a:spcPts val="1200"/>
              </a:spcAft>
            </a:pPr>
            <a:r>
              <a:rPr lang="en-US" altLang="en-US" sz="2600" dirty="0" smtClean="0">
                <a:latin typeface="Helvetica" panose="020B0604020202020204" pitchFamily="34" charset="0"/>
                <a:cs typeface="Helvetica" panose="020B0604020202020204" pitchFamily="34" charset="0"/>
              </a:rPr>
              <a:t>A coach should be designated for </a:t>
            </a:r>
            <a:r>
              <a:rPr lang="en-US" altLang="en-US" sz="2600" i="1" dirty="0" smtClean="0">
                <a:latin typeface="Helvetica" panose="020B0604020202020204" pitchFamily="34" charset="0"/>
                <a:cs typeface="Helvetica" panose="020B0604020202020204" pitchFamily="34" charset="0"/>
              </a:rPr>
              <a:t>every</a:t>
            </a:r>
            <a:r>
              <a:rPr lang="en-US" altLang="en-US" sz="2600" dirty="0" smtClean="0">
                <a:latin typeface="Helvetica" panose="020B0604020202020204" pitchFamily="34" charset="0"/>
                <a:cs typeface="Helvetica" panose="020B0604020202020204" pitchFamily="34" charset="0"/>
              </a:rPr>
              <a:t> Scout whose proposal is approved.</a:t>
            </a:r>
          </a:p>
          <a:p>
            <a:pPr>
              <a:spcBef>
                <a:spcPct val="0"/>
              </a:spcBef>
              <a:spcAft>
                <a:spcPts val="1200"/>
              </a:spcAft>
            </a:pPr>
            <a:r>
              <a:rPr lang="en-US" altLang="en-US" sz="2600" dirty="0" smtClean="0">
                <a:latin typeface="Helvetica" panose="020B0604020202020204" pitchFamily="34" charset="0"/>
                <a:cs typeface="Helvetica" panose="020B0604020202020204" pitchFamily="34" charset="0"/>
              </a:rPr>
              <a:t>The assigned coach contacts the Scout, suggests a first meeting, telephone call, e-mail discussion, or video conference. </a:t>
            </a:r>
          </a:p>
          <a:p>
            <a:pPr>
              <a:spcBef>
                <a:spcPct val="0"/>
              </a:spcBef>
              <a:spcAft>
                <a:spcPts val="1200"/>
              </a:spcAft>
            </a:pPr>
            <a:r>
              <a:rPr lang="en-US" altLang="en-US" sz="2600" dirty="0" smtClean="0">
                <a:latin typeface="Helvetica" panose="020B0604020202020204" pitchFamily="34" charset="0"/>
                <a:cs typeface="Helvetica" panose="020B0604020202020204" pitchFamily="34" charset="0"/>
              </a:rPr>
              <a:t>The Scout may choose not to accept the assistance of the coach, but should be counseled on the value a coach can add</a:t>
            </a:r>
            <a:r>
              <a:rPr lang="en-US" altLang="en-US" sz="26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648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BSA Guide </a:t>
            </a:r>
            <a:r>
              <a:rPr lang="en-US" dirty="0"/>
              <a:t>to Advancement</a:t>
            </a:r>
          </a:p>
        </p:txBody>
      </p:sp>
      <p:sp>
        <p:nvSpPr>
          <p:cNvPr id="3" name="Content Placeholder 2"/>
          <p:cNvSpPr>
            <a:spLocks noGrp="1"/>
          </p:cNvSpPr>
          <p:nvPr>
            <p:ph idx="1"/>
          </p:nvPr>
        </p:nvSpPr>
        <p:spPr/>
        <p:txBody>
          <a:bodyPr/>
          <a:lstStyle/>
          <a:p>
            <a:r>
              <a:rPr lang="en-US" dirty="0"/>
              <a:t>The Guide to Advancement - 2017 Boy Scout Requirements are the official Boy Scouts of America sources on Boy Scout advancement procedures</a:t>
            </a:r>
            <a:r>
              <a:rPr lang="en-US" dirty="0" smtClean="0"/>
              <a:t>.</a:t>
            </a:r>
          </a:p>
          <a:p>
            <a:pPr marL="400050" lvl="1" indent="0">
              <a:buNone/>
            </a:pPr>
            <a:endParaRPr lang="en-US" dirty="0" smtClean="0"/>
          </a:p>
          <a:p>
            <a:pPr marL="400050" lvl="1" indent="0">
              <a:buNone/>
            </a:pPr>
            <a:r>
              <a:rPr lang="en-US" dirty="0" smtClean="0"/>
              <a:t>BSA Guide </a:t>
            </a:r>
            <a:r>
              <a:rPr lang="en-US" dirty="0"/>
              <a:t>to Advancement #33088 (2017)</a:t>
            </a:r>
          </a:p>
          <a:p>
            <a:pPr marL="400050" lvl="1" indent="0">
              <a:buNone/>
            </a:pPr>
            <a:r>
              <a:rPr lang="en-US" dirty="0"/>
              <a:t>http://www.scouting.org/filestore/pdf/33088.pdf</a:t>
            </a:r>
          </a:p>
          <a:p>
            <a:endParaRPr lang="en-US" dirty="0"/>
          </a:p>
        </p:txBody>
      </p:sp>
      <p:sp>
        <p:nvSpPr>
          <p:cNvPr id="4" name="Slide Number Placeholder 3"/>
          <p:cNvSpPr>
            <a:spLocks noGrp="1"/>
          </p:cNvSpPr>
          <p:nvPr>
            <p:ph type="sldNum" sz="quarter" idx="10"/>
          </p:nvPr>
        </p:nvSpPr>
        <p:spPr/>
        <p:txBody>
          <a:bodyPr/>
          <a:lstStyle/>
          <a:p>
            <a:pPr>
              <a:defRPr/>
            </a:pPr>
            <a:fld id="{FA4928D8-E225-48CA-8BD6-AD277C56FCCD}" type="slidenum">
              <a:rPr lang="en-US" smtClean="0"/>
              <a:pPr>
                <a:defRPr/>
              </a:pPr>
              <a:t>6</a:t>
            </a:fld>
            <a:endParaRPr lang="en-US" dirty="0"/>
          </a:p>
        </p:txBody>
      </p:sp>
      <p:pic>
        <p:nvPicPr>
          <p:cNvPr id="5" name="Picture 4"/>
          <p:cNvPicPr/>
          <p:nvPr/>
        </p:nvPicPr>
        <p:blipFill rotWithShape="1">
          <a:blip r:embed="rId2"/>
          <a:srcRect l="37020" t="13247" r="37660" b="41026"/>
          <a:stretch/>
        </p:blipFill>
        <p:spPr bwMode="auto">
          <a:xfrm>
            <a:off x="6320791" y="2385604"/>
            <a:ext cx="2537460" cy="3077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8342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FB576B6-CCEA-4DEE-8138-0A9278DD00DF}" type="slidenum">
              <a:rPr lang="en-US" smtClean="0"/>
              <a:pPr>
                <a:defRPr/>
              </a:pPr>
              <a:t>60</a:t>
            </a:fld>
            <a:endParaRPr lang="en-US" dirty="0"/>
          </a:p>
        </p:txBody>
      </p:sp>
      <p:sp>
        <p:nvSpPr>
          <p:cNvPr id="3" name="TextBox 2"/>
          <p:cNvSpPr txBox="1"/>
          <p:nvPr/>
        </p:nvSpPr>
        <p:spPr>
          <a:xfrm>
            <a:off x="1257300" y="537210"/>
            <a:ext cx="6217920" cy="954107"/>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Unit Mentors or Advisors</a:t>
            </a:r>
          </a:p>
          <a:p>
            <a:r>
              <a:rPr lang="en-US" sz="2800" b="1" dirty="0" smtClean="0">
                <a:solidFill>
                  <a:srgbClr val="FFFFFF"/>
                </a:solidFill>
                <a:effectLst>
                  <a:outerShdw blurRad="38100" dist="38100" dir="2700000" algn="tl">
                    <a:srgbClr val="000000">
                      <a:alpha val="43137"/>
                    </a:srgbClr>
                  </a:outerShdw>
                </a:effectLst>
              </a:rPr>
              <a:t>9.0.2.9 – Guide to Advancement </a:t>
            </a:r>
            <a:r>
              <a:rPr lang="en-US" sz="28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endParaRPr lang="en-US" sz="2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4" name="TextBox 3"/>
          <p:cNvSpPr txBox="1"/>
          <p:nvPr/>
        </p:nvSpPr>
        <p:spPr>
          <a:xfrm>
            <a:off x="537210" y="1805940"/>
            <a:ext cx="755523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FFFFFF"/>
                </a:solidFill>
                <a:latin typeface="Helvetica" panose="020B0604020202020204" pitchFamily="34" charset="0"/>
                <a:cs typeface="Helvetica" panose="020B0604020202020204" pitchFamily="34" charset="0"/>
              </a:rPr>
              <a:t>Many units have used service project “mentors” or</a:t>
            </a:r>
          </a:p>
          <a:p>
            <a:r>
              <a:rPr lang="en-US" sz="2000" b="1" dirty="0" smtClean="0">
                <a:solidFill>
                  <a:srgbClr val="FFFFFF"/>
                </a:solidFill>
                <a:latin typeface="Helvetica" panose="020B0604020202020204" pitchFamily="34" charset="0"/>
                <a:cs typeface="Helvetica" panose="020B0604020202020204" pitchFamily="34" charset="0"/>
              </a:rPr>
              <a:t>     “</a:t>
            </a:r>
            <a:r>
              <a:rPr lang="en-US" sz="2000" b="1" dirty="0">
                <a:solidFill>
                  <a:srgbClr val="FFFFFF"/>
                </a:solidFill>
                <a:latin typeface="Helvetica" panose="020B0604020202020204" pitchFamily="34" charset="0"/>
                <a:cs typeface="Helvetica" panose="020B0604020202020204" pitchFamily="34" charset="0"/>
              </a:rPr>
              <a:t>advisors” through the decades since the Eagle Scout</a:t>
            </a:r>
          </a:p>
          <a:p>
            <a:r>
              <a:rPr lang="en-US" sz="2000" b="1" dirty="0">
                <a:solidFill>
                  <a:srgbClr val="FFFFFF"/>
                </a:solidFill>
                <a:latin typeface="Helvetica" panose="020B0604020202020204" pitchFamily="34" charset="0"/>
                <a:cs typeface="Helvetica" panose="020B0604020202020204" pitchFamily="34" charset="0"/>
              </a:rPr>
              <a:t> </a:t>
            </a:r>
            <a:r>
              <a:rPr lang="en-US" sz="2000" b="1" dirty="0" smtClean="0">
                <a:solidFill>
                  <a:srgbClr val="FFFFFF"/>
                </a:solidFill>
                <a:latin typeface="Helvetica" panose="020B0604020202020204" pitchFamily="34" charset="0"/>
                <a:cs typeface="Helvetica" panose="020B0604020202020204" pitchFamily="34" charset="0"/>
              </a:rPr>
              <a:t>    service </a:t>
            </a:r>
            <a:r>
              <a:rPr lang="en-US" sz="2000" b="1" dirty="0">
                <a:solidFill>
                  <a:srgbClr val="FFFFFF"/>
                </a:solidFill>
                <a:latin typeface="Helvetica" panose="020B0604020202020204" pitchFamily="34" charset="0"/>
                <a:cs typeface="Helvetica" panose="020B0604020202020204" pitchFamily="34" charset="0"/>
              </a:rPr>
              <a:t>project came to be. This practice has provided</a:t>
            </a:r>
          </a:p>
          <a:p>
            <a:r>
              <a:rPr lang="en-US" sz="2000" b="1" dirty="0">
                <a:solidFill>
                  <a:srgbClr val="FFFFFF"/>
                </a:solidFill>
                <a:latin typeface="Helvetica" panose="020B0604020202020204" pitchFamily="34" charset="0"/>
                <a:cs typeface="Helvetica" panose="020B0604020202020204" pitchFamily="34" charset="0"/>
              </a:rPr>
              <a:t> </a:t>
            </a:r>
            <a:r>
              <a:rPr lang="en-US" sz="2000" b="1" dirty="0" smtClean="0">
                <a:solidFill>
                  <a:srgbClr val="FFFFFF"/>
                </a:solidFill>
                <a:latin typeface="Helvetica" panose="020B0604020202020204" pitchFamily="34" charset="0"/>
                <a:cs typeface="Helvetica" panose="020B0604020202020204" pitchFamily="34" charset="0"/>
              </a:rPr>
              <a:t>    consistent </a:t>
            </a:r>
            <a:r>
              <a:rPr lang="en-US" sz="2000" b="1" dirty="0">
                <a:solidFill>
                  <a:srgbClr val="FFFFFF"/>
                </a:solidFill>
                <a:latin typeface="Helvetica" panose="020B0604020202020204" pitchFamily="34" charset="0"/>
                <a:cs typeface="Helvetica" panose="020B0604020202020204" pitchFamily="34" charset="0"/>
              </a:rPr>
              <a:t>positive contributions and should continue</a:t>
            </a:r>
            <a:r>
              <a:rPr lang="en-US" sz="2000" b="1" dirty="0" smtClean="0">
                <a:solidFill>
                  <a:srgbClr val="FFFFFF"/>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endParaRPr lang="en-US" sz="20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20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Any contact with Scout must be conducted with Youth Protection Procedures (Applies to Unit Advisor/Mentors</a:t>
            </a:r>
            <a:r>
              <a:rPr lang="en-US" sz="20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a:p>
            <a:endParaRPr lang="en-US" sz="20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2000" b="1" dirty="0" smtClean="0">
                <a:solidFill>
                  <a:srgbClr val="FFFFFF"/>
                </a:solidFill>
                <a:latin typeface="Helvetica" panose="020B0604020202020204" pitchFamily="34" charset="0"/>
                <a:cs typeface="Helvetica" panose="020B0604020202020204" pitchFamily="34" charset="0"/>
              </a:rPr>
              <a:t>Unit Eagle Advisors/Mentors  must adhere </a:t>
            </a:r>
            <a:r>
              <a:rPr lang="en-US" sz="2000" b="1" dirty="0">
                <a:solidFill>
                  <a:srgbClr val="FFFFFF"/>
                </a:solidFill>
                <a:latin typeface="Helvetica" panose="020B0604020202020204" pitchFamily="34" charset="0"/>
                <a:cs typeface="Helvetica" panose="020B0604020202020204" pitchFamily="34" charset="0"/>
              </a:rPr>
              <a:t>to the Eagle Scout service project process </a:t>
            </a:r>
            <a:r>
              <a:rPr lang="en-US" sz="2000" b="1" dirty="0" smtClean="0">
                <a:solidFill>
                  <a:srgbClr val="FFFFFF"/>
                </a:solidFill>
                <a:latin typeface="Helvetica" panose="020B0604020202020204" pitchFamily="34" charset="0"/>
                <a:cs typeface="Helvetica" panose="020B0604020202020204" pitchFamily="34" charset="0"/>
              </a:rPr>
              <a:t>as described </a:t>
            </a:r>
            <a:r>
              <a:rPr lang="en-US" sz="2000" b="1" dirty="0">
                <a:solidFill>
                  <a:srgbClr val="FFFFFF"/>
                </a:solidFill>
                <a:latin typeface="Helvetica" panose="020B0604020202020204" pitchFamily="34" charset="0"/>
                <a:cs typeface="Helvetica" panose="020B0604020202020204" pitchFamily="34" charset="0"/>
              </a:rPr>
              <a:t>in this section of the </a:t>
            </a:r>
            <a:r>
              <a:rPr lang="en-US" sz="2000" b="1" i="1" dirty="0">
                <a:solidFill>
                  <a:srgbClr val="FFFFFF"/>
                </a:solidFill>
                <a:latin typeface="Helvetica" panose="020B0604020202020204" pitchFamily="34" charset="0"/>
                <a:cs typeface="Helvetica" panose="020B0604020202020204" pitchFamily="34" charset="0"/>
              </a:rPr>
              <a:t>Guide to </a:t>
            </a:r>
            <a:r>
              <a:rPr lang="en-US" sz="2000" b="1" i="1" dirty="0" smtClean="0">
                <a:solidFill>
                  <a:srgbClr val="FFFFFF"/>
                </a:solidFill>
                <a:latin typeface="Helvetica" panose="020B0604020202020204" pitchFamily="34" charset="0"/>
                <a:cs typeface="Helvetica" panose="020B0604020202020204" pitchFamily="34" charset="0"/>
              </a:rPr>
              <a:t>Advancement</a:t>
            </a:r>
            <a:r>
              <a:rPr lang="en-US" sz="2000" b="1" dirty="0" smtClean="0">
                <a:solidFill>
                  <a:srgbClr val="FFFFFF"/>
                </a:solidFill>
                <a:latin typeface="Helvetica" panose="020B0604020202020204" pitchFamily="34" charset="0"/>
                <a:cs typeface="Helvetica" panose="020B0604020202020204" pitchFamily="34" charset="0"/>
              </a:rPr>
              <a:t>.</a:t>
            </a:r>
          </a:p>
          <a:p>
            <a:endParaRPr lang="en-US" sz="2000" b="1" dirty="0" smtClean="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37683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FB576B6-CCEA-4DEE-8138-0A9278DD00DF}" type="slidenum">
              <a:rPr lang="en-US" smtClean="0"/>
              <a:pPr>
                <a:defRPr/>
              </a:pPr>
              <a:t>61</a:t>
            </a:fld>
            <a:endParaRPr lang="en-US" dirty="0"/>
          </a:p>
        </p:txBody>
      </p:sp>
      <p:sp>
        <p:nvSpPr>
          <p:cNvPr id="3" name="TextBox 2"/>
          <p:cNvSpPr txBox="1"/>
          <p:nvPr/>
        </p:nvSpPr>
        <p:spPr>
          <a:xfrm>
            <a:off x="1257300" y="537210"/>
            <a:ext cx="6217920" cy="954107"/>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Unit Mentors or Advisors</a:t>
            </a:r>
          </a:p>
          <a:p>
            <a:r>
              <a:rPr lang="en-US" sz="2800" b="1" dirty="0" smtClean="0">
                <a:solidFill>
                  <a:srgbClr val="FFFFFF"/>
                </a:solidFill>
                <a:effectLst>
                  <a:outerShdw blurRad="38100" dist="38100" dir="2700000" algn="tl">
                    <a:srgbClr val="000000">
                      <a:alpha val="43137"/>
                    </a:srgbClr>
                  </a:outerShdw>
                </a:effectLst>
              </a:rPr>
              <a:t>9.0.2.9 – Guide to Advancement </a:t>
            </a:r>
            <a:r>
              <a:rPr lang="en-US" sz="28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endParaRPr lang="en-US" sz="2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4" name="TextBox 3"/>
          <p:cNvSpPr txBox="1"/>
          <p:nvPr/>
        </p:nvSpPr>
        <p:spPr>
          <a:xfrm>
            <a:off x="537210" y="1805940"/>
            <a:ext cx="7555230" cy="3416320"/>
          </a:xfrm>
          <a:prstGeom prst="rect">
            <a:avLst/>
          </a:prstGeom>
          <a:noFill/>
        </p:spPr>
        <p:txBody>
          <a:bodyPr wrap="square" rtlCol="0">
            <a:spAutoFit/>
          </a:bodyPr>
          <a:lstStyle/>
          <a:p>
            <a:endParaRPr lang="en-US" b="1" dirty="0">
              <a:solidFill>
                <a:srgbClr val="FFFFFF"/>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dirty="0">
                <a:solidFill>
                  <a:srgbClr val="FFFFFF"/>
                </a:solidFill>
                <a:latin typeface="Helvetica" panose="020B0604020202020204" pitchFamily="34" charset="0"/>
                <a:cs typeface="Helvetica" panose="020B0604020202020204" pitchFamily="34" charset="0"/>
              </a:rPr>
              <a:t>Use the BSA method of positive adult association, logic, and common sense to help the candidate make wise decisions.</a:t>
            </a:r>
          </a:p>
          <a:p>
            <a:endParaRPr lang="en-US" b="1" dirty="0" smtClean="0">
              <a:solidFill>
                <a:srgbClr val="FFFFFF"/>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dirty="0" smtClean="0">
                <a:solidFill>
                  <a:srgbClr val="FFFFFF"/>
                </a:solidFill>
                <a:effectLst>
                  <a:outerShdw blurRad="38100" dist="38100" dir="2700000" algn="tl">
                    <a:srgbClr val="000000">
                      <a:alpha val="43137"/>
                    </a:srgbClr>
                  </a:outerShdw>
                </a:effectLst>
              </a:rPr>
              <a:t>Their </a:t>
            </a:r>
            <a:r>
              <a:rPr lang="en-US" b="1" dirty="0">
                <a:solidFill>
                  <a:srgbClr val="FFFFFF"/>
                </a:solidFill>
                <a:effectLst>
                  <a:outerShdw blurRad="38100" dist="38100" dir="2700000" algn="tl">
                    <a:srgbClr val="000000">
                      <a:alpha val="43137"/>
                    </a:srgbClr>
                  </a:outerShdw>
                </a:effectLst>
              </a:rPr>
              <a:t>efforts, however, should serve to provide ongoing</a:t>
            </a:r>
          </a:p>
          <a:p>
            <a:r>
              <a:rPr lang="en-US" b="1" dirty="0">
                <a:solidFill>
                  <a:srgbClr val="FFFFFF"/>
                </a:solidFill>
                <a:effectLst>
                  <a:outerShdw blurRad="38100" dist="38100" dir="2700000" algn="tl">
                    <a:srgbClr val="000000">
                      <a:alpha val="43137"/>
                    </a:srgbClr>
                  </a:outerShdw>
                </a:effectLst>
              </a:rPr>
              <a:t>     support throughout project planning and execution and to</a:t>
            </a:r>
          </a:p>
          <a:p>
            <a:r>
              <a:rPr lang="en-US" b="1" dirty="0">
                <a:solidFill>
                  <a:srgbClr val="FFFFFF"/>
                </a:solidFill>
                <a:effectLst>
                  <a:outerShdw blurRad="38100" dist="38100" dir="2700000" algn="tl">
                    <a:srgbClr val="000000">
                      <a:alpha val="43137"/>
                    </a:srgbClr>
                  </a:outerShdw>
                </a:effectLst>
              </a:rPr>
              <a:t>     prepare a Scout to work with the council or district</a:t>
            </a:r>
          </a:p>
          <a:p>
            <a:r>
              <a:rPr lang="en-US" b="1" dirty="0">
                <a:solidFill>
                  <a:srgbClr val="FFFFFF"/>
                </a:solidFill>
                <a:effectLst>
                  <a:outerShdw blurRad="38100" dist="38100" dir="2700000" algn="tl">
                    <a:srgbClr val="000000">
                      <a:alpha val="43137"/>
                    </a:srgbClr>
                  </a:outerShdw>
                </a:effectLst>
              </a:rPr>
              <a:t>    designated project coach.</a:t>
            </a:r>
          </a:p>
          <a:p>
            <a:endParaRPr lang="en-US" b="1" dirty="0" smtClean="0">
              <a:solidFill>
                <a:srgbClr val="FFFFFF"/>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dirty="0" smtClean="0">
                <a:solidFill>
                  <a:srgbClr val="FFFFFF"/>
                </a:solidFill>
                <a:effectLst>
                  <a:outerShdw blurRad="38100" dist="38100" dir="2700000" algn="tl">
                    <a:srgbClr val="000000">
                      <a:alpha val="43137"/>
                    </a:srgbClr>
                  </a:outerShdw>
                </a:effectLst>
              </a:rPr>
              <a:t>Unit Mentors or Advisors do </a:t>
            </a:r>
            <a:r>
              <a:rPr lang="en-US" b="1" dirty="0">
                <a:solidFill>
                  <a:srgbClr val="FFFFFF"/>
                </a:solidFill>
                <a:effectLst>
                  <a:outerShdw blurRad="38100" dist="38100" dir="2700000" algn="tl">
                    <a:srgbClr val="000000">
                      <a:alpha val="43137"/>
                    </a:srgbClr>
                  </a:outerShdw>
                </a:effectLst>
              </a:rPr>
              <a:t>not have approval authority. Instead </a:t>
            </a:r>
            <a:r>
              <a:rPr lang="en-US" b="1" dirty="0" smtClean="0">
                <a:solidFill>
                  <a:srgbClr val="FFFFFF"/>
                </a:solidFill>
                <a:effectLst>
                  <a:outerShdw blurRad="38100" dist="38100" dir="2700000" algn="tl">
                    <a:srgbClr val="000000">
                      <a:alpha val="43137"/>
                    </a:srgbClr>
                  </a:outerShdw>
                </a:effectLst>
              </a:rPr>
              <a:t>they serve </a:t>
            </a:r>
            <a:r>
              <a:rPr lang="en-US" b="1" dirty="0">
                <a:solidFill>
                  <a:srgbClr val="FFFFFF"/>
                </a:solidFill>
                <a:effectLst>
                  <a:outerShdw blurRad="38100" dist="38100" dir="2700000" algn="tl">
                    <a:srgbClr val="000000">
                      <a:alpha val="43137"/>
                    </a:srgbClr>
                  </a:outerShdw>
                </a:effectLst>
              </a:rPr>
              <a:t>to </a:t>
            </a:r>
            <a:r>
              <a:rPr lang="en-US" b="1" i="1" dirty="0">
                <a:solidFill>
                  <a:srgbClr val="FFFFFF"/>
                </a:solidFill>
                <a:effectLst>
                  <a:outerShdw blurRad="38100" dist="38100" dir="2700000" algn="tl">
                    <a:srgbClr val="000000">
                      <a:alpha val="43137"/>
                    </a:srgbClr>
                  </a:outerShdw>
                </a:effectLst>
              </a:rPr>
              <a:t>encourage</a:t>
            </a:r>
            <a:r>
              <a:rPr lang="en-US" b="1" dirty="0">
                <a:solidFill>
                  <a:srgbClr val="FFFFFF"/>
                </a:solidFill>
                <a:effectLst>
                  <a:outerShdw blurRad="38100" dist="38100" dir="2700000" algn="tl">
                    <a:srgbClr val="000000">
                      <a:alpha val="43137"/>
                    </a:srgbClr>
                  </a:outerShdw>
                </a:effectLst>
              </a:rPr>
              <a:t>—not direct—the young men to make</a:t>
            </a:r>
          </a:p>
          <a:p>
            <a:r>
              <a:rPr lang="en-US" b="1" dirty="0" smtClean="0">
                <a:solidFill>
                  <a:srgbClr val="FFFFFF"/>
                </a:solidFill>
                <a:effectLst>
                  <a:outerShdw blurRad="38100" dist="38100" dir="2700000" algn="tl">
                    <a:srgbClr val="000000">
                      <a:alpha val="43137"/>
                    </a:srgbClr>
                  </a:outerShdw>
                </a:effectLst>
              </a:rPr>
              <a:t>     the </a:t>
            </a:r>
            <a:r>
              <a:rPr lang="en-US" b="1" dirty="0">
                <a:solidFill>
                  <a:srgbClr val="FFFFFF"/>
                </a:solidFill>
                <a:effectLst>
                  <a:outerShdw blurRad="38100" dist="38100" dir="2700000" algn="tl">
                    <a:srgbClr val="000000">
                      <a:alpha val="43137"/>
                    </a:srgbClr>
                  </a:outerShdw>
                </a:effectLst>
              </a:rPr>
              <a:t>kinds of decisions that will lead to successful </a:t>
            </a:r>
            <a:r>
              <a:rPr lang="en-US" b="1" dirty="0" smtClean="0">
                <a:solidFill>
                  <a:srgbClr val="FFFFFF"/>
                </a:solidFill>
                <a:effectLst>
                  <a:outerShdw blurRad="38100" dist="38100" dir="2700000" algn="tl">
                    <a:srgbClr val="000000">
                      <a:alpha val="43137"/>
                    </a:srgbClr>
                  </a:outerShdw>
                </a:effectLst>
              </a:rPr>
              <a:t>outcomes.</a:t>
            </a:r>
            <a:endParaRPr lang="en-US"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99176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FB576B6-CCEA-4DEE-8138-0A9278DD00DF}" type="slidenum">
              <a:rPr lang="en-US" smtClean="0"/>
              <a:pPr>
                <a:defRPr/>
              </a:pPr>
              <a:t>62</a:t>
            </a:fld>
            <a:endParaRPr lang="en-US" dirty="0"/>
          </a:p>
        </p:txBody>
      </p:sp>
      <p:sp>
        <p:nvSpPr>
          <p:cNvPr id="3" name="TextBox 2"/>
          <p:cNvSpPr txBox="1"/>
          <p:nvPr/>
        </p:nvSpPr>
        <p:spPr>
          <a:xfrm>
            <a:off x="1211580" y="1668780"/>
            <a:ext cx="6046470" cy="3046988"/>
          </a:xfrm>
          <a:prstGeom prst="rect">
            <a:avLst/>
          </a:prstGeom>
          <a:noFill/>
        </p:spPr>
        <p:txBody>
          <a:bodyPr wrap="square" rtlCol="0">
            <a:spAutoFit/>
          </a:bodyPr>
          <a:lstStyle/>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It is true a Scout need not accept the assistance of the</a:t>
            </a:r>
          </a:p>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service project coach.</a:t>
            </a:r>
          </a:p>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p>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Regardless, it is considered </a:t>
            </a:r>
            <a:r>
              <a:rPr lang="en-US" sz="24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best for </a:t>
            </a:r>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council or district to designate one for every </a:t>
            </a:r>
            <a:r>
              <a:rPr lang="en-US" sz="2400" b="1" dirty="0" smtClean="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Scout who </a:t>
            </a:r>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submits a project proposal for approval.</a:t>
            </a:r>
          </a:p>
        </p:txBody>
      </p:sp>
      <p:sp>
        <p:nvSpPr>
          <p:cNvPr id="4" name="TextBox 3"/>
          <p:cNvSpPr txBox="1"/>
          <p:nvPr/>
        </p:nvSpPr>
        <p:spPr>
          <a:xfrm>
            <a:off x="1474470" y="274320"/>
            <a:ext cx="6046470" cy="1200329"/>
          </a:xfrm>
          <a:prstGeom prst="rect">
            <a:avLst/>
          </a:prstGeom>
          <a:noFill/>
        </p:spPr>
        <p:txBody>
          <a:bodyPr wrap="square" rtlCol="0">
            <a:spAutoFit/>
          </a:bodyPr>
          <a:lstStyle/>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Unit Mentors or Advisors</a:t>
            </a:r>
          </a:p>
          <a:p>
            <a:r>
              <a:rPr lang="en-US" sz="24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9.0.2.9 – Guide to Advancement  </a:t>
            </a:r>
          </a:p>
          <a:p>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34438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63</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Thank you for coming!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3390" y="961390"/>
            <a:ext cx="3468370" cy="638810"/>
          </a:xfrm>
          <a:prstGeom prst="rect">
            <a:avLst/>
          </a:prstGeom>
        </p:spPr>
        <p:txBody>
          <a:bodyPr vert="horz" wrap="square" lIns="0" tIns="0" rIns="0" bIns="0" rtlCol="0">
            <a:spAutoFit/>
          </a:bodyPr>
          <a:lstStyle/>
          <a:p>
            <a:pPr marL="12700">
              <a:lnSpc>
                <a:spcPct val="100000"/>
              </a:lnSpc>
              <a:tabLst>
                <a:tab pos="845185" algn="l"/>
              </a:tabLst>
            </a:pPr>
            <a:r>
              <a:rPr sz="4000" i="0" spc="-5" dirty="0">
                <a:solidFill>
                  <a:srgbClr val="CC0000"/>
                </a:solidFill>
                <a:latin typeface="Bookman Old Style"/>
                <a:cs typeface="Bookman Old Style"/>
              </a:rPr>
              <a:t>Be	</a:t>
            </a:r>
            <a:r>
              <a:rPr sz="4000" i="0" dirty="0">
                <a:solidFill>
                  <a:srgbClr val="CC0000"/>
                </a:solidFill>
                <a:latin typeface="Bookman Old Style"/>
                <a:cs typeface="Bookman Old Style"/>
              </a:rPr>
              <a:t>A</a:t>
            </a:r>
            <a:r>
              <a:rPr sz="4000" i="0" spc="-5" dirty="0">
                <a:solidFill>
                  <a:srgbClr val="CC0000"/>
                </a:solidFill>
                <a:latin typeface="Bookman Old Style"/>
                <a:cs typeface="Bookman Old Style"/>
              </a:rPr>
              <a:t>war</a:t>
            </a:r>
            <a:r>
              <a:rPr sz="4000" i="0" spc="-20" dirty="0">
                <a:solidFill>
                  <a:srgbClr val="CC0000"/>
                </a:solidFill>
                <a:latin typeface="Bookman Old Style"/>
                <a:cs typeface="Bookman Old Style"/>
              </a:rPr>
              <a:t>e</a:t>
            </a:r>
            <a:r>
              <a:rPr sz="4000" i="0" spc="-5" dirty="0">
                <a:solidFill>
                  <a:srgbClr val="CC0000"/>
                </a:solidFill>
                <a:latin typeface="Bookman Old Style"/>
                <a:cs typeface="Bookman Old Style"/>
              </a:rPr>
              <a:t>……</a:t>
            </a:r>
            <a:endParaRPr sz="4000" dirty="0">
              <a:latin typeface="Bookman Old Style"/>
              <a:cs typeface="Bookman Old Style"/>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7</a:t>
            </a:fld>
            <a:endParaRPr sz="1400" dirty="0">
              <a:latin typeface="Arial"/>
              <a:cs typeface="Arial"/>
            </a:endParaRPr>
          </a:p>
        </p:txBody>
      </p:sp>
      <p:sp>
        <p:nvSpPr>
          <p:cNvPr id="3" name="object 3"/>
          <p:cNvSpPr txBox="1">
            <a:spLocks noGrp="1"/>
          </p:cNvSpPr>
          <p:nvPr>
            <p:ph type="body" idx="1"/>
          </p:nvPr>
        </p:nvSpPr>
        <p:spPr>
          <a:prstGeom prst="rect">
            <a:avLst/>
          </a:prstGeom>
        </p:spPr>
        <p:txBody>
          <a:bodyPr vert="horz" wrap="square" lIns="0" tIns="495640" rIns="0" bIns="0" rtlCol="0">
            <a:spAutoFit/>
          </a:bodyPr>
          <a:lstStyle/>
          <a:p>
            <a:pPr marL="366395" marR="948055" indent="-82550">
              <a:lnSpc>
                <a:spcPct val="101299"/>
              </a:lnSpc>
            </a:pPr>
            <a:r>
              <a:rPr sz="7200" b="1" dirty="0">
                <a:solidFill>
                  <a:srgbClr val="CC0000"/>
                </a:solidFill>
                <a:latin typeface="Bookman Old Style"/>
                <a:cs typeface="Bookman Old Style"/>
              </a:rPr>
              <a:t>NO</a:t>
            </a:r>
            <a:r>
              <a:rPr sz="7200" b="1" spc="-1560" dirty="0">
                <a:solidFill>
                  <a:srgbClr val="CC0000"/>
                </a:solidFill>
                <a:latin typeface="Bookman Old Style"/>
                <a:cs typeface="Bookman Old Style"/>
              </a:rPr>
              <a:t> </a:t>
            </a:r>
            <a:r>
              <a:rPr sz="3200" dirty="0"/>
              <a:t>Council, District, Unit </a:t>
            </a:r>
            <a:r>
              <a:rPr sz="3200" spc="5" dirty="0"/>
              <a:t>or  </a:t>
            </a:r>
            <a:r>
              <a:rPr sz="3200" dirty="0"/>
              <a:t>Individual has </a:t>
            </a:r>
            <a:r>
              <a:rPr sz="3200" spc="-5" dirty="0"/>
              <a:t>the authority</a:t>
            </a:r>
            <a:r>
              <a:rPr sz="3200" spc="-65" dirty="0"/>
              <a:t> </a:t>
            </a:r>
            <a:r>
              <a:rPr sz="3200" spc="-10" dirty="0"/>
              <a:t>to</a:t>
            </a:r>
            <a:endParaRPr sz="3200" dirty="0">
              <a:latin typeface="Bookman Old Style"/>
              <a:cs typeface="Bookman Old Style"/>
            </a:endParaRPr>
          </a:p>
          <a:p>
            <a:pPr marL="366395" marR="5080">
              <a:lnSpc>
                <a:spcPts val="3829"/>
              </a:lnSpc>
              <a:spcBef>
                <a:spcPts val="145"/>
              </a:spcBef>
            </a:pPr>
            <a:r>
              <a:rPr sz="3200" b="1" spc="-5" dirty="0">
                <a:solidFill>
                  <a:srgbClr val="CC0000"/>
                </a:solidFill>
                <a:latin typeface="Bookman Old Style"/>
                <a:cs typeface="Bookman Old Style"/>
              </a:rPr>
              <a:t>ADD </a:t>
            </a:r>
            <a:r>
              <a:rPr sz="3200" dirty="0"/>
              <a:t>to </a:t>
            </a:r>
            <a:r>
              <a:rPr sz="3200" spc="-5" dirty="0"/>
              <a:t>or </a:t>
            </a:r>
            <a:r>
              <a:rPr sz="3200" b="1" spc="-5" dirty="0">
                <a:solidFill>
                  <a:srgbClr val="CC0000"/>
                </a:solidFill>
                <a:latin typeface="Bookman Old Style"/>
                <a:cs typeface="Bookman Old Style"/>
              </a:rPr>
              <a:t>SUBTRACT </a:t>
            </a:r>
            <a:r>
              <a:rPr sz="3200" spc="-5" dirty="0"/>
              <a:t>from any</a:t>
            </a:r>
            <a:r>
              <a:rPr sz="3200" spc="-155" dirty="0"/>
              <a:t> </a:t>
            </a:r>
            <a:r>
              <a:rPr sz="3200" dirty="0"/>
              <a:t>BSA  </a:t>
            </a:r>
            <a:r>
              <a:rPr sz="3200" spc="-5" dirty="0"/>
              <a:t>advancement</a:t>
            </a:r>
            <a:r>
              <a:rPr sz="3200" spc="-50" dirty="0"/>
              <a:t> </a:t>
            </a:r>
            <a:r>
              <a:rPr sz="3200" dirty="0"/>
              <a:t>requirement</a:t>
            </a:r>
            <a:endParaRPr sz="3200" dirty="0">
              <a:latin typeface="Bookman Old Style"/>
              <a:cs typeface="Bookman Old Style"/>
            </a:endParaRPr>
          </a:p>
        </p:txBody>
      </p:sp>
    </p:spTree>
    <p:extLst>
      <p:ext uri="{BB962C8B-B14F-4D97-AF65-F5344CB8AC3E}">
        <p14:creationId xmlns:p14="http://schemas.microsoft.com/office/powerpoint/2010/main" val="305428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8</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Background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bwMode="auto">
          <a:noFill/>
          <a:ln>
            <a:miter lim="800000"/>
            <a:headEnd/>
            <a:tailEnd/>
          </a:ln>
        </p:spPr>
        <p:txBody>
          <a:bodyPr/>
          <a:lstStyle/>
          <a:p>
            <a:fld id="{EE7F19BE-3F3E-4B5F-9C77-690F7071A294}" type="slidenum">
              <a:rPr lang="en-US"/>
              <a:pPr/>
              <a:t>9</a:t>
            </a:fld>
            <a:endParaRPr lang="en-US" dirty="0"/>
          </a:p>
        </p:txBody>
      </p:sp>
      <p:sp>
        <p:nvSpPr>
          <p:cNvPr id="3" name="Title 1"/>
          <p:cNvSpPr txBox="1">
            <a:spLocks/>
          </p:cNvSpPr>
          <p:nvPr/>
        </p:nvSpPr>
        <p:spPr>
          <a:xfrm>
            <a:off x="1050132" y="3095265"/>
            <a:ext cx="7043737" cy="667471"/>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Eagle</a:t>
            </a:r>
            <a:r>
              <a:rPr kumimoji="0" lang="en-US" sz="32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rPr>
              <a:t> Scout Rank Requirements</a:t>
            </a: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Helvetica" pitchFamily="27" charset="0"/>
              <a:ea typeface="ヒラギノ角ゴ Pro W3" charset="-128"/>
              <a:cs typeface="ヒラギノ角ゴ Pro W3"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3017</TotalTime>
  <Words>3963</Words>
  <Application>Microsoft Office PowerPoint</Application>
  <PresentationFormat>On-screen Show (4:3)</PresentationFormat>
  <Paragraphs>581</Paragraphs>
  <Slides>63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ＭＳ Ｐゴシック</vt:lpstr>
      <vt:lpstr>ＭＳ Ｐゴシック</vt:lpstr>
      <vt:lpstr>Arial</vt:lpstr>
      <vt:lpstr>Bookman Old Style</vt:lpstr>
      <vt:lpstr>Calibri</vt:lpstr>
      <vt:lpstr>Comic Sans MS</vt:lpstr>
      <vt:lpstr>Helvetica</vt:lpstr>
      <vt:lpstr>Lucida Grande</vt:lpstr>
      <vt:lpstr>Times New Roman</vt:lpstr>
      <vt:lpstr>Wingdings</vt:lpstr>
      <vt:lpstr>ヒラギノ角ゴ Pro W3</vt:lpstr>
      <vt:lpstr>Office Theme</vt:lpstr>
      <vt:lpstr>Life to Eagle Seminar Golden Eagle District  Greater Los Angeles Area Council</vt:lpstr>
      <vt:lpstr>PowerPoint Presentation</vt:lpstr>
      <vt:lpstr>Agenda</vt:lpstr>
      <vt:lpstr>Introductions</vt:lpstr>
      <vt:lpstr>Background</vt:lpstr>
      <vt:lpstr>BSA Guide to Advancement</vt:lpstr>
      <vt:lpstr>Be Aware……</vt:lpstr>
      <vt:lpstr>PowerPoint Presentation</vt:lpstr>
      <vt:lpstr>PowerPoint Presentation</vt:lpstr>
      <vt:lpstr>Eagle Scout Requirements</vt:lpstr>
      <vt:lpstr>Eagle Requirements (cont.)</vt:lpstr>
      <vt:lpstr>Test 1 – The Scouts is registered  </vt:lpstr>
      <vt:lpstr>Test 2 - The Scout is in good standing. </vt:lpstr>
      <vt:lpstr>Test 3- The Scout meets the unit’s reasonable expectations, or if not, a lesser level of activity is explained.  </vt:lpstr>
      <vt:lpstr>Test 3- The Scout meets the unit’s reasonable expectations, or if not, a lesser level of activity is explained.</vt:lpstr>
      <vt:lpstr>Eagle Requirements (cont.)</vt:lpstr>
      <vt:lpstr>Requirement 2 Scout Spirit continued </vt:lpstr>
      <vt:lpstr>Live by Oath &amp; Law Continued…… </vt:lpstr>
      <vt:lpstr>Eagle Requirements (cont.)</vt:lpstr>
      <vt:lpstr>Merit Badges and Scouts with Disabilities</vt:lpstr>
      <vt:lpstr>Eagle Requirements (cont.)</vt:lpstr>
      <vt:lpstr>Serve Actively in your Position of Responsibility </vt:lpstr>
      <vt:lpstr>Performance in the Position of Responsibility</vt:lpstr>
      <vt:lpstr>Eagle Requirements (cont.)</vt:lpstr>
      <vt:lpstr>Eagle Requirements (cont.)</vt:lpstr>
      <vt:lpstr>Scoutmaster Conference - continued</vt:lpstr>
      <vt:lpstr>Be Aware </vt:lpstr>
      <vt:lpstr>Eagle Requirements (cont.)</vt:lpstr>
      <vt:lpstr>PowerPoint Presentation</vt:lpstr>
      <vt:lpstr>Eagle Scout Service Project</vt:lpstr>
      <vt:lpstr>Eagle Scout Service Project (cont)</vt:lpstr>
      <vt:lpstr>Eagle Scout Service Project (cont)</vt:lpstr>
      <vt:lpstr>Life to Eagle Signature Cycle</vt:lpstr>
      <vt:lpstr>PowerPoint Presentation</vt:lpstr>
      <vt:lpstr>Eagle Scout Application Process</vt:lpstr>
      <vt:lpstr>PowerPoint Presentation</vt:lpstr>
      <vt:lpstr>PowerPoint Presentation</vt:lpstr>
      <vt:lpstr>Eagle Scout Binder</vt:lpstr>
      <vt:lpstr>Eagle Scout Binder (cont.)</vt:lpstr>
      <vt:lpstr>Eagle Scout Binder (cont.)</vt:lpstr>
      <vt:lpstr>Eagle Scout Binder (cont.)</vt:lpstr>
      <vt:lpstr>PowerPoint Presentation</vt:lpstr>
      <vt:lpstr>Eagle Scout Board of Review</vt:lpstr>
      <vt:lpstr>Eagle Scout Board of Review (cont)</vt:lpstr>
      <vt:lpstr>Eagle Scout Board of Review (cont)</vt:lpstr>
      <vt:lpstr>Eagle Scout Board of Review (cont)</vt:lpstr>
      <vt:lpstr>Post - Eagle Scout Board of Review</vt:lpstr>
      <vt:lpstr>Other Considerations</vt:lpstr>
      <vt:lpstr>Contacts</vt:lpstr>
      <vt:lpstr>PowerPoint Presentation</vt:lpstr>
      <vt:lpstr>PowerPoint Presentation</vt:lpstr>
      <vt:lpstr>Appointing Coaches: Where Do They Come From?</vt:lpstr>
      <vt:lpstr>Qualifications of Eagle Coaches</vt:lpstr>
      <vt:lpstr>Eagle Scout Service Project Coach  Term of Service and Association</vt:lpstr>
      <vt:lpstr>Project Coach</vt:lpstr>
      <vt:lpstr>The Role of the Designated Coach Different from the Life to Eagle “Mentor”</vt:lpstr>
      <vt:lpstr>The Role of the Eagle Coach</vt:lpstr>
      <vt:lpstr>Guidelines for Coaches</vt:lpstr>
      <vt:lpstr>Bringing Scouts and Coaches Together</vt:lpstr>
      <vt:lpstr>PowerPoint Presentation</vt:lpstr>
      <vt:lpstr>PowerPoint Presentation</vt:lpstr>
      <vt:lpstr>PowerPoint Presentation</vt:lpstr>
      <vt:lpstr>PowerPoint Presentation</vt:lpstr>
    </vt:vector>
  </TitlesOfParts>
  <Company>Golden Eagle District - San Gabriel Valley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Eagle District - Life to Eagle</dc:title>
  <dc:subject>Life to Eagle Process</dc:subject>
  <dc:creator>Martin Cardenas</dc:creator>
  <cp:lastModifiedBy>Rodriguez, Sal - Internal Audit</cp:lastModifiedBy>
  <cp:revision>199</cp:revision>
  <cp:lastPrinted>2017-07-06T21:40:37Z</cp:lastPrinted>
  <dcterms:created xsi:type="dcterms:W3CDTF">2011-01-11T15:49:13Z</dcterms:created>
  <dcterms:modified xsi:type="dcterms:W3CDTF">2017-07-06T21:40:48Z</dcterms:modified>
</cp:coreProperties>
</file>