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339" r:id="rId3"/>
    <p:sldId id="348" r:id="rId4"/>
    <p:sldId id="407" r:id="rId5"/>
    <p:sldId id="257" r:id="rId6"/>
    <p:sldId id="260" r:id="rId7"/>
    <p:sldId id="391" r:id="rId8"/>
    <p:sldId id="294" r:id="rId9"/>
    <p:sldId id="262" r:id="rId10"/>
    <p:sldId id="263" r:id="rId11"/>
    <p:sldId id="319" r:id="rId12"/>
    <p:sldId id="326" r:id="rId13"/>
    <p:sldId id="264" r:id="rId14"/>
    <p:sldId id="381" r:id="rId15"/>
    <p:sldId id="297" r:id="rId16"/>
    <p:sldId id="265" r:id="rId17"/>
    <p:sldId id="299" r:id="rId18"/>
    <p:sldId id="266" r:id="rId19"/>
    <p:sldId id="300" r:id="rId20"/>
    <p:sldId id="301" r:id="rId21"/>
    <p:sldId id="267" r:id="rId22"/>
    <p:sldId id="268" r:id="rId23"/>
    <p:sldId id="303" r:id="rId24"/>
    <p:sldId id="269" r:id="rId25"/>
    <p:sldId id="284" r:id="rId26"/>
    <p:sldId id="384" r:id="rId27"/>
    <p:sldId id="385" r:id="rId28"/>
    <p:sldId id="378" r:id="rId29"/>
    <p:sldId id="376" r:id="rId30"/>
    <p:sldId id="358" r:id="rId31"/>
    <p:sldId id="270" r:id="rId32"/>
    <p:sldId id="377" r:id="rId33"/>
    <p:sldId id="272" r:id="rId34"/>
    <p:sldId id="274" r:id="rId35"/>
    <p:sldId id="390" r:id="rId36"/>
    <p:sldId id="408" r:id="rId37"/>
    <p:sldId id="410" r:id="rId38"/>
    <p:sldId id="393" r:id="rId39"/>
    <p:sldId id="396" r:id="rId40"/>
    <p:sldId id="394" r:id="rId41"/>
    <p:sldId id="395" r:id="rId42"/>
    <p:sldId id="409" r:id="rId43"/>
    <p:sldId id="317" r:id="rId44"/>
    <p:sldId id="397" r:id="rId45"/>
    <p:sldId id="398" r:id="rId46"/>
    <p:sldId id="399" r:id="rId47"/>
    <p:sldId id="400" r:id="rId48"/>
    <p:sldId id="402" r:id="rId49"/>
    <p:sldId id="403" r:id="rId50"/>
    <p:sldId id="404" r:id="rId51"/>
    <p:sldId id="405" r:id="rId52"/>
    <p:sldId id="406" r:id="rId53"/>
    <p:sldId id="370" r:id="rId54"/>
    <p:sldId id="371" r:id="rId55"/>
    <p:sldId id="372" r:id="rId56"/>
    <p:sldId id="373" r:id="rId57"/>
    <p:sldId id="374" r:id="rId58"/>
    <p:sldId id="289" r:id="rId59"/>
    <p:sldId id="375" r:id="rId60"/>
    <p:sldId id="347" r:id="rId61"/>
    <p:sldId id="387" r:id="rId62"/>
    <p:sldId id="286" r:id="rId63"/>
    <p:sldId id="288" r:id="rId64"/>
    <p:sldId id="382" r:id="rId65"/>
    <p:sldId id="383" r:id="rId66"/>
    <p:sldId id="290" r:id="rId67"/>
    <p:sldId id="291" r:id="rId68"/>
    <p:sldId id="292" r:id="rId69"/>
    <p:sldId id="295" r:id="rId70"/>
    <p:sldId id="329" r:id="rId71"/>
    <p:sldId id="330" r:id="rId72"/>
    <p:sldId id="331" r:id="rId73"/>
    <p:sldId id="332" r:id="rId74"/>
    <p:sldId id="334" r:id="rId75"/>
    <p:sldId id="388" r:id="rId76"/>
    <p:sldId id="380" r:id="rId77"/>
    <p:sldId id="281" r:id="rId78"/>
    <p:sldId id="379" r:id="rId79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pitchFamily="27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, Sal - Internal Audit" initials="RS-I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CF0031"/>
    <a:srgbClr val="005AA3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64" autoAdjust="0"/>
  </p:normalViewPr>
  <p:slideViewPr>
    <p:cSldViewPr snapToGrid="0" snapToObjects="1">
      <p:cViewPr>
        <p:scale>
          <a:sx n="104" d="100"/>
          <a:sy n="104" d="100"/>
        </p:scale>
        <p:origin x="-10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71772A8-639D-4821-8C33-278D6585FAF4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C108E5A9-A397-4E5B-8C25-92E57CA948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4386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F8F1CEEF-B0B7-4CDF-877F-D698AADE0535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47" tIns="48324" rIns="96647" bIns="483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B5400C9-E5A7-47E3-9A89-9AC6A653B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9843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F1CEEF-B0B7-4CDF-877F-D698AADE0535}" type="datetime1">
              <a:rPr lang="en-US" smtClean="0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400C9-E5A7-47E3-9A89-9AC6A653B6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70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4637087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492EB-E64B-9047-8219-BF48083A8CE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0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Under “The Final Plan”, an important sentence was added: “No one approves it, although your project beneficiary has the authority to review it and require changes in it.”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Text added that covers handling, development, and potential beneficiary approval of the final plan.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D131AE7-CE1B-48B5-90FF-52ADB99D7B78}" type="slidenum">
              <a:rPr lang="en-US" altLang="en-US" sz="1200" b="1" u="none"/>
              <a:pPr algn="r"/>
              <a:t>44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396371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E05F8BA-640F-415E-A8A9-528C8DB00273}" type="slidenum">
              <a:rPr lang="en-US" altLang="en-US" sz="1200" b="1" u="none"/>
              <a:pPr algn="r"/>
              <a:t>45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423388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8CBBEAD-0BCE-45A4-894E-B0BFC2984954}" type="slidenum">
              <a:rPr lang="en-US" altLang="en-US" sz="1200" b="1" u="none"/>
              <a:pPr algn="r"/>
              <a:t>46</a:t>
            </a:fld>
            <a:endParaRPr lang="en-US" altLang="en-US" sz="1200" b="1" u="none" dirty="0"/>
          </a:p>
        </p:txBody>
      </p:sp>
      <p:sp>
        <p:nvSpPr>
          <p:cNvPr id="270339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C88DDAD-E48C-4016-9C8E-F2F29427BBB8}" type="slidenum">
              <a:rPr lang="en-US" altLang="en-US" sz="1200" b="1" u="none"/>
              <a:pPr algn="r"/>
              <a:t>46</a:t>
            </a:fld>
            <a:endParaRPr lang="en-US" altLang="en-US" sz="1200" b="1" u="none" dirty="0"/>
          </a:p>
        </p:txBody>
      </p:sp>
      <p:sp>
        <p:nvSpPr>
          <p:cNvPr id="270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3900"/>
            <a:ext cx="4784725" cy="3589338"/>
          </a:xfrm>
          <a:ln w="12700" cap="flat">
            <a:solidFill>
              <a:schemeClr val="tx1"/>
            </a:solidFill>
          </a:ln>
        </p:spPr>
      </p:sp>
      <p:sp>
        <p:nvSpPr>
          <p:cNvPr id="270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57947"/>
            <a:ext cx="5363817" cy="4323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9" tIns="49650" rIns="99299" bIns="49650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74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1314A67-A8A1-450B-A3EE-6C4586FDF6B5}" type="slidenum">
              <a:rPr lang="en-US" altLang="en-US" sz="1200" b="1" u="none"/>
              <a:pPr algn="r"/>
              <a:t>47</a:t>
            </a:fld>
            <a:endParaRPr lang="en-US" altLang="en-US" sz="1200" b="1" u="none" dirty="0"/>
          </a:p>
        </p:txBody>
      </p:sp>
      <p:sp>
        <p:nvSpPr>
          <p:cNvPr id="374787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C2BFAE5-782C-47AD-8115-2E1037302BE1}" type="slidenum">
              <a:rPr lang="en-US" altLang="en-US" sz="1200" b="1" u="none"/>
              <a:pPr algn="r"/>
              <a:t>47</a:t>
            </a:fld>
            <a:endParaRPr lang="en-US" altLang="en-US" sz="1200" b="1" u="none" dirty="0"/>
          </a:p>
        </p:txBody>
      </p:sp>
      <p:sp>
        <p:nvSpPr>
          <p:cNvPr id="374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3900"/>
            <a:ext cx="4784725" cy="3589338"/>
          </a:xfrm>
          <a:ln w="12700" cap="flat">
            <a:solidFill>
              <a:schemeClr val="tx1"/>
            </a:solidFill>
          </a:ln>
        </p:spPr>
      </p:sp>
      <p:sp>
        <p:nvSpPr>
          <p:cNvPr id="374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57947"/>
            <a:ext cx="5363817" cy="4323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9" tIns="49650" rIns="99299" bIns="49650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23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782CD3D-B5AF-489C-B4DE-B80846F722C9}" type="slidenum">
              <a:rPr lang="en-US" altLang="en-US" sz="1200" b="1" u="none"/>
              <a:pPr algn="r"/>
              <a:t>48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192632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237127" indent="-237127">
              <a:buFontTx/>
              <a:buAutoNum type="alphaLcPeriod"/>
              <a:defRPr/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4E36DC4-E917-4754-B686-142A5B783732}" type="slidenum">
              <a:rPr lang="en-US" altLang="en-US" sz="1200" b="1" u="none"/>
              <a:pPr algn="r"/>
              <a:t>49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2890414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CBCE9D3-98C7-4831-8400-E4D7ED64D178}" type="slidenum">
              <a:rPr lang="en-US" altLang="en-US" sz="1200" b="1" u="none"/>
              <a:pPr algn="r"/>
              <a:t>50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3020707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E02F5FA-B941-4CFF-A2B2-E4F342756E70}" type="slidenum">
              <a:rPr lang="en-US" altLang="en-US" sz="1200" b="1" u="none"/>
              <a:pPr algn="r"/>
              <a:t>51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4025649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9194FAA-3AD7-4402-B6BA-F66CF6553F84}" type="slidenum">
              <a:rPr lang="en-US" altLang="en-US" sz="1200" b="1" u="none"/>
              <a:pPr algn="r"/>
              <a:t>61</a:t>
            </a:fld>
            <a:endParaRPr lang="en-US" altLang="en-US" sz="1200" b="1" u="none" dirty="0"/>
          </a:p>
        </p:txBody>
      </p:sp>
      <p:sp>
        <p:nvSpPr>
          <p:cNvPr id="323587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51FC745-0328-4774-92D8-0D56AD20795C}" type="slidenum">
              <a:rPr lang="en-US" altLang="en-US" sz="1200" b="1" u="none"/>
              <a:pPr algn="r"/>
              <a:t>61</a:t>
            </a:fld>
            <a:endParaRPr lang="en-US" altLang="en-US" sz="1200" b="1" u="none" dirty="0"/>
          </a:p>
        </p:txBody>
      </p:sp>
      <p:sp>
        <p:nvSpPr>
          <p:cNvPr id="323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3900"/>
            <a:ext cx="4784725" cy="3589338"/>
          </a:xfrm>
          <a:ln w="12700" cap="flat">
            <a:solidFill>
              <a:schemeClr val="tx1"/>
            </a:solidFill>
          </a:ln>
        </p:spPr>
      </p:sp>
      <p:sp>
        <p:nvSpPr>
          <p:cNvPr id="323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57947"/>
            <a:ext cx="5363817" cy="4323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9" tIns="49650" rIns="99299" bIns="49650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27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B957DAD-400D-43D4-A8FF-E2D6B36D9B50}" type="slidenum">
              <a:rPr lang="en-US" altLang="en-US" sz="1200" b="1" u="none"/>
              <a:pPr algn="r"/>
              <a:t>7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3822399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4735"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70662" indent="-296408" defTabSz="984735"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85634" indent="-237127" defTabSz="984735"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59887" indent="-237127" defTabSz="984735"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34141" indent="-237127" defTabSz="984735"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08395" indent="-237127" defTabSz="984735" fontAlgn="base">
              <a:spcBef>
                <a:spcPct val="0"/>
              </a:spcBef>
              <a:spcAft>
                <a:spcPct val="0"/>
              </a:spcAft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82648" indent="-237127" defTabSz="984735" fontAlgn="base">
              <a:spcBef>
                <a:spcPct val="0"/>
              </a:spcBef>
              <a:spcAft>
                <a:spcPct val="0"/>
              </a:spcAft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556902" indent="-237127" defTabSz="984735" fontAlgn="base">
              <a:spcBef>
                <a:spcPct val="0"/>
              </a:spcBef>
              <a:spcAft>
                <a:spcPct val="0"/>
              </a:spcAft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31155" indent="-237127" defTabSz="984735" fontAlgn="base">
              <a:spcBef>
                <a:spcPct val="0"/>
              </a:spcBef>
              <a:spcAft>
                <a:spcPct val="0"/>
              </a:spcAft>
              <a:defRPr sz="33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0C87EAF-6381-44A3-B835-F9C1D50DBCB7}" type="slidenum">
              <a:rPr lang="en-US" altLang="en-US" sz="1200" u="none"/>
              <a:pPr/>
              <a:t>75</a:t>
            </a:fld>
            <a:endParaRPr lang="en-US" altLang="en-US" sz="1200" u="none" dirty="0"/>
          </a:p>
        </p:txBody>
      </p:sp>
      <p:sp>
        <p:nvSpPr>
          <p:cNvPr id="186370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1FAA7ED-3577-4838-88B3-253862DC7C92}" type="slidenum">
              <a:rPr lang="en-US" altLang="en-US" sz="1200" b="1" u="none"/>
              <a:pPr algn="r"/>
              <a:t>75</a:t>
            </a:fld>
            <a:endParaRPr lang="en-US" altLang="en-US" sz="1200" b="1" u="none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3900"/>
            <a:ext cx="4784725" cy="3589338"/>
          </a:xfrm>
          <a:ln w="12700" cap="flat">
            <a:solidFill>
              <a:schemeClr val="tx1"/>
            </a:solidFill>
          </a:ln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57947"/>
            <a:ext cx="5363817" cy="4323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9" tIns="49650" rIns="99299" bIns="49650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87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a.  There is a new “Message From the Chief Scout Executive” and picture.</a:t>
            </a:r>
          </a:p>
          <a:p>
            <a:r>
              <a:rPr lang="en-US" altLang="en-US" dirty="0" smtClean="0"/>
              <a:t>b.  “Scouts and Parents or Guardians” box updated.</a:t>
            </a:r>
          </a:p>
          <a:p>
            <a:r>
              <a:rPr lang="en-US" altLang="en-US" dirty="0" smtClean="0"/>
              <a:t>c.  Other two boxes (“Only the Official Workbook May Be Used”, “Attention: Unit, District, and Council Reviewers”) moved to this page, from Contents page and updated.</a:t>
            </a:r>
          </a:p>
          <a:p>
            <a:r>
              <a:rPr lang="en-US" altLang="en-US" dirty="0" smtClean="0"/>
              <a:t>d.  Section on “Completing This Workbook” removed and integrated into other areas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CE54FEC-9D1D-493B-B414-9554B05564F6}" type="slidenum">
              <a:rPr lang="en-US" altLang="en-US" sz="1200" b="1" u="none"/>
              <a:pPr algn="r"/>
              <a:t>26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371155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a.  There is a new “Message From the Chief Scout Executive” and picture.</a:t>
            </a:r>
          </a:p>
          <a:p>
            <a:r>
              <a:rPr lang="en-US" altLang="en-US" dirty="0" smtClean="0"/>
              <a:t>b.  “Scouts and Parents or Guardians” box updated.</a:t>
            </a:r>
          </a:p>
          <a:p>
            <a:r>
              <a:rPr lang="en-US" altLang="en-US" dirty="0" smtClean="0"/>
              <a:t>c.  Other two boxes (“Only the Official Workbook May Be Used”, “Attention: Unit, District, and Council Reviewers”) moved to this page, from Contents page and updated.</a:t>
            </a:r>
          </a:p>
          <a:p>
            <a:r>
              <a:rPr lang="en-US" altLang="en-US" dirty="0" smtClean="0"/>
              <a:t>d.  Section on “Completing This Workbook” removed and integrated into other areas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01D85AF-9416-4C30-A195-0A3F27C36C24}" type="slidenum">
              <a:rPr lang="en-US" altLang="en-US" sz="1200" b="1" u="none"/>
              <a:pPr algn="r"/>
              <a:t>27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19740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AD48ED0-DBCC-4266-AFF3-200ACB05396E}" type="slidenum">
              <a:rPr lang="en-US" altLang="en-US" sz="1200" b="1" u="none"/>
              <a:pPr algn="r"/>
              <a:t>37</a:t>
            </a:fld>
            <a:endParaRPr lang="en-US" altLang="en-US" sz="1200" b="1" u="none" dirty="0"/>
          </a:p>
        </p:txBody>
      </p:sp>
      <p:sp>
        <p:nvSpPr>
          <p:cNvPr id="272387" name="Rectangle 7"/>
          <p:cNvSpPr txBox="1">
            <a:spLocks noGrp="1" noChangeArrowheads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78CE9A0-FFD2-4935-A414-5F6705814D36}" type="slidenum">
              <a:rPr lang="en-US" altLang="en-US" sz="1200" b="1" u="none"/>
              <a:pPr algn="r"/>
              <a:t>37</a:t>
            </a:fld>
            <a:endParaRPr lang="en-US" altLang="en-US" sz="1200" b="1" u="none" dirty="0"/>
          </a:p>
        </p:txBody>
      </p:sp>
      <p:sp>
        <p:nvSpPr>
          <p:cNvPr id="272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3900"/>
            <a:ext cx="4784725" cy="3589338"/>
          </a:xfrm>
          <a:ln w="12700" cap="flat">
            <a:solidFill>
              <a:schemeClr val="tx1"/>
            </a:solidFill>
          </a:ln>
        </p:spPr>
      </p:sp>
      <p:sp>
        <p:nvSpPr>
          <p:cNvPr id="272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557947"/>
            <a:ext cx="5363817" cy="4323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99" tIns="49650" rIns="99299" bIns="49650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16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F3933DC-D7FE-40CB-813B-58772A5F92E2}" type="slidenum">
              <a:rPr lang="en-US" altLang="en-US" sz="1200" b="1" u="none"/>
              <a:pPr algn="r"/>
              <a:t>38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271482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F75C384-FA40-42B1-8F7D-7E82857CC275}" type="slidenum">
              <a:rPr lang="en-US" altLang="en-US" sz="1200" b="1" u="none"/>
              <a:pPr algn="r"/>
              <a:t>39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346486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A20294C-0B01-4E1B-911B-4050E969F1B8}" type="slidenum">
              <a:rPr lang="en-US" altLang="en-US" sz="1200" b="1" u="none"/>
              <a:pPr algn="r"/>
              <a:t>40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297179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extLst/>
        </p:spPr>
        <p:txBody>
          <a:bodyPr lIns="98614" tIns="49307" rIns="98614" bIns="49307" anchor="b"/>
          <a:lstStyle>
            <a:lvl1pPr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49325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49325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84C0B3-FE9D-42E3-A9EF-8E8E23DBC96C}" type="slidenum">
              <a:rPr lang="en-US" altLang="en-US" sz="1200" b="1" u="none"/>
              <a:pPr algn="r"/>
              <a:t>41</a:t>
            </a:fld>
            <a:endParaRPr lang="en-US" altLang="en-US" sz="1200" b="1" u="none" dirty="0"/>
          </a:p>
        </p:txBody>
      </p:sp>
    </p:spTree>
    <p:extLst>
      <p:ext uri="{BB962C8B-B14F-4D97-AF65-F5344CB8AC3E}">
        <p14:creationId xmlns:p14="http://schemas.microsoft.com/office/powerpoint/2010/main" val="13735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GraphicStandardREV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2146300"/>
            <a:ext cx="10969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1FECC-0F38-46EC-9525-AD1ED3EFD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26630-2536-4C3B-843F-93E61597E69A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GraphicStandardREV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334963"/>
            <a:ext cx="957263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4928D8-E225-48CA-8BD6-AD277C56F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7287A-4150-4171-A580-5E5182E0F5A9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B1431A-F50E-438E-8A5B-FB36319B7D9B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32242-A363-477E-92A5-7D677677D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1230CC-010A-46BB-9683-4E1E520D924E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D1088F-4D97-4EB5-A1C8-052F86C7C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5CA5C-3712-4C84-B719-B2E4EC40FD46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421F3-2418-4A39-A443-399D23D79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21215C-F0EA-4E05-88AD-4B4EE31701BE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B576B6-CCEA-4DEE-8138-0A9278DD0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085257-A21A-41F3-906C-7CDEEA3027D5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150F14-EAD6-4069-856E-A3A55184A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-white.png" descr="/Users/jaypointer/Desktop/Folio-white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875" y="5797550"/>
            <a:ext cx="91694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rgbClr val="95B3D7"/>
                </a:solidFill>
                <a:latin typeface="Helvetica" pitchFamily="27" charset="0"/>
              </a:defRPr>
            </a:lvl1pPr>
          </a:lstStyle>
          <a:p>
            <a:pPr>
              <a:defRPr/>
            </a:pPr>
            <a:fld id="{AFE31BE0-EB68-44EC-B33F-1A889E00A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95B3D7"/>
                </a:solidFill>
                <a:latin typeface="Helvetica" pitchFamily="27" charset="0"/>
              </a:defRPr>
            </a:lvl1pPr>
          </a:lstStyle>
          <a:p>
            <a:pPr>
              <a:defRPr/>
            </a:pPr>
            <a:fld id="{3D0ABD5F-4DEC-4017-B9FB-93F851F21FBD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  <p:pic>
        <p:nvPicPr>
          <p:cNvPr id="1031" name="Picture 10" descr="Prepared_For_LifeREV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6263" y="5964238"/>
            <a:ext cx="10747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NewGraphicStandard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3825" y="6454775"/>
            <a:ext cx="19288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bg1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bg1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b="1" i="1" kern="1200">
          <a:solidFill>
            <a:schemeClr val="bg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i="1" kern="1200">
          <a:solidFill>
            <a:schemeClr val="bg1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esa.org/site/c.9oIFJMPsGgIWF/b.9535347/k.6A8C/Project_Idea_Generator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mcardenas@goldeneagledistrict.org" TargetMode="External"/><Relationship Id="rId2" Type="http://schemas.openxmlformats.org/officeDocument/2006/relationships/hyperlink" Target="mailto:srodriguez@goldeneagledistrict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BC9E8C-A339-4A31-8D1C-7CFD9F16AA6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9" name="Title 8"/>
          <p:cNvSpPr>
            <a:spLocks noGrp="1"/>
          </p:cNvSpPr>
          <p:nvPr>
            <p:ph type="title"/>
          </p:nvPr>
        </p:nvSpPr>
        <p:spPr>
          <a:xfrm>
            <a:off x="2743200" y="1651000"/>
            <a:ext cx="5394036" cy="2109788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Life to Eagle Seminar</a:t>
            </a:r>
            <a:br>
              <a:rPr lang="en-US" dirty="0">
                <a:latin typeface="Helvetica" pitchFamily="27" charset="0"/>
                <a:ea typeface="ヒラギノ角ゴ Pro W3" charset="-128"/>
              </a:rPr>
            </a:br>
            <a:r>
              <a:rPr lang="en-US" sz="2000" dirty="0">
                <a:latin typeface="Helvetica" pitchFamily="27" charset="0"/>
                <a:ea typeface="ヒラギノ角ゴ Pro W3" charset="-128"/>
              </a:rPr>
              <a:t>Golden Eagle District </a:t>
            </a:r>
            <a:br>
              <a:rPr lang="en-US" sz="2000" dirty="0">
                <a:latin typeface="Helvetica" pitchFamily="27" charset="0"/>
                <a:ea typeface="ヒラギノ角ゴ Pro W3" charset="-128"/>
              </a:rPr>
            </a:br>
            <a:r>
              <a:rPr lang="en-US" sz="2000" dirty="0">
                <a:latin typeface="Helvetica" pitchFamily="27" charset="0"/>
                <a:ea typeface="ヒラギノ角ゴ Pro W3" charset="-128"/>
              </a:rPr>
              <a:t>Greater Los Angeles Area Council</a:t>
            </a:r>
          </a:p>
        </p:txBody>
      </p:sp>
      <p:sp>
        <p:nvSpPr>
          <p:cNvPr id="4" name="Title 8"/>
          <p:cNvSpPr txBox="1">
            <a:spLocks/>
          </p:cNvSpPr>
          <p:nvPr/>
        </p:nvSpPr>
        <p:spPr bwMode="auto">
          <a:xfrm>
            <a:off x="2743200" y="4849091"/>
            <a:ext cx="5394036" cy="48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www.goldeneagledistrict.org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4218" y="38814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7" charset="0"/>
              </a:rPr>
              <a:t>July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7" charset="0"/>
              </a:rPr>
              <a:t>7, 2018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Requirements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Be active in your troop, team, crew, or ship for a period of at least six months after you have achieved the rank of Life Scout.</a:t>
            </a:r>
          </a:p>
          <a:p>
            <a:pPr marL="457200" indent="-457200" eaLnBrk="1" hangingPunct="1">
              <a:buAutoNum type="arabicPeriod"/>
            </a:pP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0" indent="0" eaLnBrk="1" hangingPunct="1">
              <a:buNone/>
            </a:pPr>
            <a:endParaRPr lang="en-US" dirty="0">
              <a:latin typeface="Helvetica" pitchFamily="27" charset="0"/>
              <a:ea typeface="ヒラギノ角ゴ Pro W3" charset="-128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9588" y="5467752"/>
            <a:ext cx="8124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 defTabSz="409575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appropriate for units to set reasonable expectations; or if not, a lesser level of activity is explained.</a:t>
            </a:r>
          </a:p>
          <a:p>
            <a:pPr algn="ctr" defTabSz="409575"/>
            <a:endParaRPr lang="en-US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224" y="2709019"/>
            <a:ext cx="807567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BSA Guide to Advancement 2017 4.2.3.1 Active Participation </a:t>
            </a:r>
          </a:p>
          <a:p>
            <a:pPr defTabSz="820738"/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Three sequential tests used to determine where Active requirement has </a:t>
            </a:r>
          </a:p>
          <a:p>
            <a:pPr defTabSz="820738"/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been met.   The first and second are required, along with the third or</a:t>
            </a:r>
          </a:p>
          <a:p>
            <a:pPr defTabSz="820738"/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its alternative.</a:t>
            </a:r>
            <a:endParaRPr lang="en-US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defTabSz="820738"/>
            <a:endParaRPr lang="en-US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defTabSz="820738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Three tests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400050" indent="-4572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Scout is registered.</a:t>
            </a:r>
          </a:p>
          <a:p>
            <a:pPr marL="400050" indent="-4572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Scout is in good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standing, not suspended for discipline.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Scout meets the unit’s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reasonable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expectations, or if not,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lesser level of activity is explained. 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3" y="457200"/>
            <a:ext cx="7043737" cy="1143000"/>
          </a:xfrm>
        </p:spPr>
        <p:txBody>
          <a:bodyPr/>
          <a:lstStyle/>
          <a:p>
            <a:r>
              <a:rPr lang="en-US" sz="2400" dirty="0"/>
              <a:t>Test </a:t>
            </a:r>
            <a:r>
              <a:rPr lang="en-US" sz="2400" dirty="0" smtClean="0"/>
              <a:t>3- </a:t>
            </a:r>
            <a:r>
              <a:rPr lang="en-US" sz="2400" dirty="0"/>
              <a:t>The Scout meets the unit’s </a:t>
            </a:r>
            <a:r>
              <a:rPr lang="en-US" sz="2400" u="sng" dirty="0"/>
              <a:t>reasonable</a:t>
            </a:r>
            <a:r>
              <a:rPr lang="en-US" sz="2400" dirty="0"/>
              <a:t> expectations, or if not, </a:t>
            </a:r>
            <a:r>
              <a:rPr lang="en-US" sz="2400" dirty="0" smtClean="0"/>
              <a:t>a </a:t>
            </a:r>
            <a:r>
              <a:rPr lang="en-US" sz="2400" dirty="0"/>
              <a:t>lesser level of activity is explained. </a:t>
            </a:r>
            <a:r>
              <a:rPr lang="en-US" sz="2000" u="sng" dirty="0">
                <a:latin typeface="Arial" pitchFamily="34" charset="0"/>
              </a:rPr>
              <a:t/>
            </a:r>
            <a:br>
              <a:rPr lang="en-US" sz="2000" u="sng" dirty="0">
                <a:latin typeface="Arial" pitchFamily="34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If, for the time period required, a Scout or qualifying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meets </a:t>
            </a:r>
            <a:r>
              <a:rPr lang="en-US" dirty="0">
                <a:effectLst/>
              </a:rPr>
              <a:t>those aspects of </a:t>
            </a:r>
            <a:r>
              <a:rPr lang="en-US" dirty="0" smtClean="0">
                <a:effectLst/>
              </a:rPr>
              <a:t>his Unit’s </a:t>
            </a:r>
            <a:r>
              <a:rPr lang="en-US" dirty="0">
                <a:effectLst/>
              </a:rPr>
              <a:t>pre-established expectations that refer to a </a:t>
            </a:r>
            <a:r>
              <a:rPr lang="en-US" dirty="0" smtClean="0">
                <a:effectLst/>
              </a:rPr>
              <a:t>level of </a:t>
            </a:r>
            <a:r>
              <a:rPr lang="en-US" dirty="0">
                <a:effectLst/>
              </a:rPr>
              <a:t>activity, then he is considered active and the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requirement is met.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Time </a:t>
            </a:r>
            <a:r>
              <a:rPr lang="en-US" dirty="0">
                <a:effectLst/>
              </a:rPr>
              <a:t>counted as “active” </a:t>
            </a:r>
            <a:r>
              <a:rPr lang="en-US" dirty="0" smtClean="0">
                <a:effectLst/>
              </a:rPr>
              <a:t>need not </a:t>
            </a:r>
            <a:r>
              <a:rPr lang="en-US" dirty="0">
                <a:effectLst/>
              </a:rPr>
              <a:t>be consecutive. A boy may piece together </a:t>
            </a:r>
            <a:r>
              <a:rPr lang="en-US" i="1" dirty="0" smtClean="0">
                <a:effectLst/>
              </a:rPr>
              <a:t>any </a:t>
            </a:r>
            <a:r>
              <a:rPr lang="en-US" dirty="0" smtClean="0">
                <a:effectLst/>
              </a:rPr>
              <a:t>times </a:t>
            </a:r>
            <a:r>
              <a:rPr lang="en-US" dirty="0">
                <a:effectLst/>
              </a:rPr>
              <a:t>he </a:t>
            </a:r>
            <a:r>
              <a:rPr lang="en-US" i="1" dirty="0">
                <a:effectLst/>
              </a:rPr>
              <a:t>has </a:t>
            </a:r>
            <a:r>
              <a:rPr lang="en-US" dirty="0">
                <a:effectLst/>
              </a:rPr>
              <a:t>been active and still qualify. If he </a:t>
            </a:r>
            <a:r>
              <a:rPr lang="en-US" dirty="0" smtClean="0">
                <a:effectLst/>
              </a:rPr>
              <a:t>does not </a:t>
            </a:r>
            <a:r>
              <a:rPr lang="en-US" dirty="0">
                <a:effectLst/>
              </a:rPr>
              <a:t>meet his unit’s reasonable expectations, then he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must be offered the alternative that follows.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Test 3- The Scout meets the unit’s </a:t>
            </a:r>
            <a:r>
              <a:rPr lang="en-US" sz="2400" u="sng" dirty="0"/>
              <a:t>reasonable</a:t>
            </a:r>
            <a:r>
              <a:rPr lang="en-US" sz="2400" dirty="0"/>
              <a:t> expectations, or if not, a lesser level of activity is explained.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Alternative to the third test if expectations are not met: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If </a:t>
            </a:r>
            <a:r>
              <a:rPr lang="en-US" dirty="0">
                <a:effectLst/>
              </a:rPr>
              <a:t>a young man has fallen below his unit’s activity oriented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expectations, then it must be due to </a:t>
            </a:r>
            <a:r>
              <a:rPr lang="en-US" dirty="0" smtClean="0">
                <a:effectLst/>
              </a:rPr>
              <a:t>other positive </a:t>
            </a:r>
            <a:r>
              <a:rPr lang="en-US" dirty="0">
                <a:effectLst/>
              </a:rPr>
              <a:t>endeavors—in or out of Scouting—or due </a:t>
            </a:r>
            <a:r>
              <a:rPr lang="en-US" dirty="0" smtClean="0">
                <a:effectLst/>
              </a:rPr>
              <a:t>to noteworthy </a:t>
            </a:r>
            <a:r>
              <a:rPr lang="en-US" dirty="0">
                <a:effectLst/>
              </a:rPr>
              <a:t>circumstances that have prevented </a:t>
            </a:r>
            <a:r>
              <a:rPr lang="en-US" dirty="0" smtClean="0">
                <a:effectLst/>
              </a:rPr>
              <a:t>a higher </a:t>
            </a:r>
            <a:r>
              <a:rPr lang="en-US" dirty="0">
                <a:effectLst/>
              </a:rPr>
              <a:t>level of participation.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Requirements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19646"/>
            <a:ext cx="7782791" cy="34601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2. As a Life Scout, demonstrate Scout Spirit by living the Scout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Oath and Scout Law. Tell how you have done your duty to God,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how you have lived the Scout Oath and Scout Law in your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everyday life, and how your understanding of the Scout Oath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and Scout Law will guide your life in the future. </a:t>
            </a:r>
            <a:endParaRPr lang="en-US" sz="1800" b="0" i="1" dirty="0" smtClean="0">
              <a:effectLst/>
            </a:endParaRPr>
          </a:p>
          <a:p>
            <a:pPr marL="0" indent="0" eaLnBrk="1" hangingPunct="1">
              <a:buNone/>
            </a:pPr>
            <a:r>
              <a:rPr lang="en-US" sz="1800" b="0" i="1" dirty="0" smtClean="0">
                <a:effectLst/>
              </a:rPr>
              <a:t>List </a:t>
            </a:r>
            <a:r>
              <a:rPr lang="en-US" sz="1800" b="0" i="1" dirty="0">
                <a:effectLst/>
              </a:rPr>
              <a:t>on </a:t>
            </a:r>
            <a:r>
              <a:rPr lang="en-US" sz="1800" b="0" i="1" dirty="0" smtClean="0">
                <a:effectLst/>
              </a:rPr>
              <a:t>your Eagle </a:t>
            </a:r>
            <a:r>
              <a:rPr lang="en-US" sz="1800" b="0" i="1" dirty="0">
                <a:effectLst/>
              </a:rPr>
              <a:t>Scout Rank Application the names of individuals who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know you personally and would be willing to provide a recommendation on your behalf, including parents/guardians,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religious (if not affiliated with an organized religion, then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the parent or guardian provides this reference), educational,</a:t>
            </a:r>
          </a:p>
          <a:p>
            <a:pPr marL="0" indent="0" eaLnBrk="1" hangingPunct="1">
              <a:buNone/>
            </a:pPr>
            <a:r>
              <a:rPr lang="en-US" sz="1800" b="0" i="1" dirty="0">
                <a:effectLst/>
              </a:rPr>
              <a:t>employer (if employed), and two other references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Evaluating Scout spirit will always be a judgment call, but through getting to know a young man and by asking probing questions…</a:t>
            </a:r>
            <a:endParaRPr lang="en-US" sz="20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defTabSz="409575"/>
            <a:endParaRPr lang="en-US" sz="20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success Letters of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talking now to potential Adults, Scout Leaders, Teachers, Religious Reference, employer for letters of reference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Letters of reference need to be sealed.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do not have a religious reference.  Your Parent/Guardian can provide a religious reference letter.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Please provide recommenders District Letter of Reference information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goldeneagledistrict.org/docs/Advancement/EagleScout-ReferenceLetter.pdf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2 Scout Spirit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Demonstrate that you live by </a:t>
            </a:r>
            <a:r>
              <a:rPr lang="en-US" sz="2800" i="1" dirty="0" smtClean="0"/>
              <a:t>the principles </a:t>
            </a:r>
            <a:r>
              <a:rPr lang="en-US" sz="2800" i="1" dirty="0"/>
              <a:t>of the Scout Oath and Law  in your daily life.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IS about abiding by the principles of the Scout Oath and Law in everything that you do.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This </a:t>
            </a:r>
            <a:r>
              <a:rPr lang="en-US" sz="2800" i="1" dirty="0"/>
              <a:t>requirement </a:t>
            </a:r>
            <a:r>
              <a:rPr lang="en-US" sz="2800" i="1" dirty="0" smtClean="0"/>
              <a:t>is NOT for how </a:t>
            </a:r>
            <a:r>
              <a:rPr lang="en-US" sz="2800" i="1" dirty="0"/>
              <a:t>you act in your </a:t>
            </a:r>
            <a:r>
              <a:rPr lang="en-US" sz="2800" i="1" dirty="0" smtClean="0"/>
              <a:t>Unit, but </a:t>
            </a:r>
            <a:r>
              <a:rPr lang="en-US" sz="2800" i="1" dirty="0"/>
              <a:t>how you live your life</a:t>
            </a:r>
            <a:r>
              <a:rPr lang="en-US" sz="2800" i="1" dirty="0" smtClean="0"/>
              <a:t>!</a:t>
            </a:r>
          </a:p>
          <a:p>
            <a:pPr marL="0" indent="0"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Requirements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3"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Earn a total of 21 merit badges (10 more than you already have), including these 13 merit badges:</a:t>
            </a:r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5775" y="5338401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Several merit badges require extended periods of time to complete!</a:t>
            </a:r>
            <a:endParaRPr lang="en-US" sz="20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14" y="2220315"/>
            <a:ext cx="73852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List of merit badges…</a:t>
            </a:r>
          </a:p>
          <a:p>
            <a:pPr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(a) First Aid, (b) Citizenship in the Community,</a:t>
            </a:r>
          </a:p>
          <a:p>
            <a:pPr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(c) Citizenship in the Nation, (d) Citizenship in the World,</a:t>
            </a:r>
          </a:p>
          <a:p>
            <a:pPr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(e) Communication, (f) Cooking, (g)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Personal Fitness</a:t>
            </a:r>
          </a:p>
          <a:p>
            <a:pPr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(h) Emergency Preparedness OR Lifesaving, </a:t>
            </a:r>
          </a:p>
          <a:p>
            <a:pPr marL="400050" indent="-400050" defTabSz="820738">
              <a:buAutoNum type="romanLcParenBoth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Environmental Science OR Sustainability,</a:t>
            </a:r>
          </a:p>
          <a:p>
            <a:pPr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(j)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Personal Management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</a:t>
            </a:r>
          </a:p>
          <a:p>
            <a:pPr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(k) Swimming OR Hiking OR Cycling,</a:t>
            </a:r>
          </a:p>
          <a:p>
            <a:pPr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(l) Camping, and (m)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Family Life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 defTabSz="820738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You must choose only one of the merit badges listed in categories h, i, and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Bookman Old Style"/>
                <a:cs typeface="Bookman Old Style"/>
              </a:rPr>
              <a:t>Merit </a:t>
            </a:r>
            <a:r>
              <a:rPr lang="en-US" spc="-10" dirty="0">
                <a:latin typeface="Bookman Old Style"/>
                <a:cs typeface="Bookman Old Style"/>
              </a:rPr>
              <a:t>Badges and Scouts </a:t>
            </a:r>
            <a:r>
              <a:rPr lang="en-US" spc="-5" dirty="0">
                <a:latin typeface="Bookman Old Style"/>
                <a:cs typeface="Bookman Old Style"/>
              </a:rPr>
              <a:t>with</a:t>
            </a:r>
            <a:r>
              <a:rPr lang="en-US" spc="75" dirty="0">
                <a:latin typeface="Bookman Old Style"/>
                <a:cs typeface="Bookman Old Style"/>
              </a:rPr>
              <a:t> </a:t>
            </a:r>
            <a:r>
              <a:rPr lang="en-US" spc="-5" dirty="0">
                <a:latin typeface="Bookman Old Style"/>
                <a:cs typeface="Bookman Old Style"/>
              </a:rPr>
              <a:t>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>
              <a:buFont typeface="Wingdings"/>
              <a:buChar char=""/>
              <a:tabLst>
                <a:tab pos="355600" algn="l"/>
              </a:tabLst>
            </a:pPr>
            <a:r>
              <a:rPr lang="en-US" sz="3200" spc="-10" dirty="0">
                <a:latin typeface="Helvetica" panose="020B0604020202020204" pitchFamily="34" charset="0"/>
                <a:cs typeface="Helvetica" panose="020B0604020202020204" pitchFamily="34" charset="0"/>
              </a:rPr>
              <a:t>There are special exceptions </a:t>
            </a:r>
            <a:r>
              <a:rPr lang="en-US" sz="3200" spc="-5" dirty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3200" spc="-10" dirty="0">
                <a:latin typeface="Helvetica" panose="020B0604020202020204" pitchFamily="34" charset="0"/>
                <a:cs typeface="Helvetica" panose="020B0604020202020204" pitchFamily="34" charset="0"/>
              </a:rPr>
              <a:t>Scouts  </a:t>
            </a:r>
            <a:r>
              <a:rPr lang="en-US" sz="3200" spc="-5" dirty="0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en-US" sz="3200" spc="-5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spc="-10" dirty="0">
                <a:latin typeface="Helvetica" panose="020B0604020202020204" pitchFamily="34" charset="0"/>
                <a:cs typeface="Helvetica" panose="020B0604020202020204" pitchFamily="34" charset="0"/>
              </a:rPr>
              <a:t>disabilities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888365">
              <a:buFont typeface="Wingdings"/>
              <a:buChar char=""/>
              <a:tabLst>
                <a:tab pos="355600" algn="l"/>
              </a:tabLst>
            </a:pPr>
            <a:r>
              <a:rPr lang="en-US" sz="3200" spc="-10" dirty="0">
                <a:latin typeface="Helvetica" panose="020B0604020202020204" pitchFamily="34" charset="0"/>
                <a:cs typeface="Helvetica" panose="020B0604020202020204" pitchFamily="34" charset="0"/>
              </a:rPr>
              <a:t>Contact </a:t>
            </a:r>
            <a:r>
              <a:rPr lang="en-US" sz="3200" spc="-5" dirty="0">
                <a:latin typeface="Helvetica" panose="020B0604020202020204" pitchFamily="34" charset="0"/>
                <a:cs typeface="Helvetica" panose="020B0604020202020204" pitchFamily="34" charset="0"/>
              </a:rPr>
              <a:t>the District </a:t>
            </a:r>
            <a:r>
              <a:rPr lang="en-US" sz="32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Eagle Board Chair or District </a:t>
            </a:r>
            <a:r>
              <a:rPr lang="en-US" sz="3200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Advancement  </a:t>
            </a:r>
            <a:r>
              <a:rPr lang="en-US" sz="32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Chair for</a:t>
            </a:r>
            <a:r>
              <a:rPr lang="en-US" sz="3200" spc="-1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spc="-10" dirty="0">
                <a:latin typeface="Helvetica" panose="020B0604020202020204" pitchFamily="34" charset="0"/>
                <a:cs typeface="Helvetica" panose="020B0604020202020204" pitchFamily="34" charset="0"/>
              </a:rPr>
              <a:t>guidance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Requirements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4"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While a Life Scout, serve actively for a period of 6 months in one or more of the following positions of responsibility:</a:t>
            </a:r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a Scout assumes a position of responsibility, there is an expectation that something must happen.</a:t>
            </a:r>
            <a:endParaRPr lang="en-US" sz="20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062" y="215893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0738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List of positions…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009" y="2815936"/>
            <a:ext cx="7533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While a Life Scout, serve actively in your troop for six months</a:t>
            </a:r>
          </a:p>
          <a:p>
            <a:r>
              <a:rPr lang="en-US" b="1" dirty="0">
                <a:solidFill>
                  <a:schemeClr val="bg1"/>
                </a:solidFill>
              </a:rPr>
              <a:t>in one or more of the following positions of </a:t>
            </a:r>
            <a:r>
              <a:rPr lang="en-US" b="1" dirty="0" smtClean="0">
                <a:solidFill>
                  <a:schemeClr val="bg1"/>
                </a:solidFill>
              </a:rPr>
              <a:t>responsibility: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Boy Scout T</a:t>
            </a:r>
            <a:r>
              <a:rPr lang="en-US" b="1" dirty="0" smtClean="0">
                <a:solidFill>
                  <a:schemeClr val="bg1"/>
                </a:solidFill>
              </a:rPr>
              <a:t>roop -  Senior Patrol </a:t>
            </a:r>
            <a:r>
              <a:rPr lang="en-US" b="1" dirty="0">
                <a:solidFill>
                  <a:schemeClr val="bg1"/>
                </a:solidFill>
              </a:rPr>
              <a:t>leader, </a:t>
            </a:r>
            <a:r>
              <a:rPr lang="en-US" b="1" dirty="0" smtClean="0">
                <a:solidFill>
                  <a:schemeClr val="bg1"/>
                </a:solidFill>
              </a:rPr>
              <a:t>Assistant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enior </a:t>
            </a: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atrol Leader, Patrol 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dirty="0" smtClean="0">
                <a:solidFill>
                  <a:schemeClr val="bg1"/>
                </a:solidFill>
              </a:rPr>
              <a:t>eader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Troop Guide</a:t>
            </a:r>
            <a:r>
              <a:rPr lang="en-US" b="1" dirty="0">
                <a:solidFill>
                  <a:schemeClr val="bg1"/>
                </a:solidFill>
              </a:rPr>
              <a:t>, Order of the Arrow </a:t>
            </a:r>
            <a:r>
              <a:rPr lang="en-US" b="1" dirty="0" smtClean="0">
                <a:solidFill>
                  <a:schemeClr val="bg1"/>
                </a:solidFill>
              </a:rPr>
              <a:t>Troop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Representative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Den Chief</a:t>
            </a:r>
            <a:r>
              <a:rPr lang="en-US" b="1" dirty="0">
                <a:solidFill>
                  <a:schemeClr val="bg1"/>
                </a:solidFill>
              </a:rPr>
              <a:t>, S</a:t>
            </a:r>
            <a:r>
              <a:rPr lang="en-US" b="1" dirty="0" smtClean="0">
                <a:solidFill>
                  <a:schemeClr val="bg1"/>
                </a:solidFill>
              </a:rPr>
              <a:t>cribe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Librarian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Historian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Quartermaster, Junior Assistant </a:t>
            </a:r>
            <a:r>
              <a:rPr lang="en-US" b="1" dirty="0">
                <a:solidFill>
                  <a:schemeClr val="bg1"/>
                </a:solidFill>
              </a:rPr>
              <a:t>Scoutmaster, </a:t>
            </a:r>
            <a:r>
              <a:rPr lang="en-US" b="1" dirty="0" smtClean="0">
                <a:solidFill>
                  <a:schemeClr val="bg1"/>
                </a:solidFill>
              </a:rPr>
              <a:t>Chaplain 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ide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Instructor, Webmaster</a:t>
            </a:r>
            <a:r>
              <a:rPr lang="en-US" b="1" dirty="0">
                <a:solidFill>
                  <a:schemeClr val="bg1"/>
                </a:solidFill>
              </a:rPr>
              <a:t>, or </a:t>
            </a:r>
            <a:r>
              <a:rPr lang="en-US" b="1" dirty="0" smtClean="0">
                <a:solidFill>
                  <a:schemeClr val="bg1"/>
                </a:solidFill>
              </a:rPr>
              <a:t>Outdoor Ethics </a:t>
            </a:r>
            <a:r>
              <a:rPr lang="en-US" b="1" dirty="0">
                <a:solidFill>
                  <a:schemeClr val="bg1"/>
                </a:solidFill>
              </a:rPr>
              <a:t>G</a:t>
            </a:r>
            <a:r>
              <a:rPr lang="en-US" b="1" dirty="0" smtClean="0">
                <a:solidFill>
                  <a:schemeClr val="bg1"/>
                </a:solidFill>
              </a:rPr>
              <a:t>uide.    </a:t>
            </a:r>
            <a:r>
              <a:rPr lang="en-US" b="1" dirty="0" smtClean="0">
                <a:solidFill>
                  <a:srgbClr val="FFFF99"/>
                </a:solidFill>
              </a:rPr>
              <a:t>Assistant Patrol Leader does not qualify.     </a:t>
            </a:r>
            <a:endParaRPr lang="en-US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Bookman Old Style"/>
                <a:cs typeface="Bookman Old Style"/>
              </a:rPr>
              <a:t>Serve </a:t>
            </a:r>
            <a:r>
              <a:rPr lang="en-US" i="1" spc="-5" dirty="0">
                <a:solidFill>
                  <a:srgbClr val="FF0000"/>
                </a:solidFill>
                <a:latin typeface="Bookman Old Style"/>
                <a:cs typeface="Bookman Old Style"/>
              </a:rPr>
              <a:t>Actively </a:t>
            </a:r>
            <a:r>
              <a:rPr lang="en-US" dirty="0">
                <a:latin typeface="Bookman Old Style"/>
                <a:cs typeface="Bookman Old Style"/>
              </a:rPr>
              <a:t>in </a:t>
            </a:r>
            <a:r>
              <a:rPr lang="en-US" spc="-5" dirty="0">
                <a:latin typeface="Bookman Old Style"/>
                <a:cs typeface="Bookman Old Style"/>
              </a:rPr>
              <a:t>your Position of</a:t>
            </a:r>
            <a:r>
              <a:rPr lang="en-US" spc="-75" dirty="0">
                <a:latin typeface="Bookman Old Style"/>
                <a:cs typeface="Bookman Old Style"/>
              </a:rPr>
              <a:t> </a:t>
            </a:r>
            <a:r>
              <a:rPr lang="en-US" dirty="0">
                <a:latin typeface="Bookman Old Style"/>
                <a:cs typeface="Bookman Old Style"/>
              </a:rPr>
              <a:t>Responsibility</a:t>
            </a:r>
            <a:br>
              <a:rPr lang="en-US" dirty="0">
                <a:latin typeface="Bookman Old Style"/>
                <a:cs typeface="Bookman Old Style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1314450"/>
            <a:ext cx="8446770" cy="4811713"/>
          </a:xfrm>
        </p:spPr>
        <p:txBody>
          <a:bodyPr/>
          <a:lstStyle/>
          <a:p>
            <a:pPr marL="355600">
              <a:buFont typeface="Wingdings"/>
              <a:buChar char=""/>
              <a:tabLst>
                <a:tab pos="355600" algn="l"/>
              </a:tabLst>
            </a:pPr>
            <a:r>
              <a:rPr lang="en-US" sz="24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Time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carried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unit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records in the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position</a:t>
            </a:r>
            <a:r>
              <a:rPr lang="en-US" sz="2400" spc="-7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 </a:t>
            </a:r>
            <a:r>
              <a:rPr lang="en-US" sz="24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that is</a:t>
            </a:r>
            <a:r>
              <a:rPr lang="en-US" sz="2400" spc="-6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required.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>
              <a:buFont typeface="Wingdings"/>
              <a:buChar char=""/>
              <a:tabLst>
                <a:tab pos="355600" algn="l"/>
              </a:tabLst>
            </a:pP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You do not have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hold </a:t>
            </a:r>
            <a:r>
              <a:rPr lang="en-US" sz="2400" u="heavy" spc="-5" dirty="0">
                <a:latin typeface="Helvetica" panose="020B0604020202020204" pitchFamily="34" charset="0"/>
                <a:cs typeface="Helvetica" panose="020B0604020202020204" pitchFamily="34" charset="0"/>
              </a:rPr>
              <a:t>one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position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six</a:t>
            </a:r>
            <a:r>
              <a:rPr lang="en-US" sz="2400" spc="2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6) months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>
              <a:lnSpc>
                <a:spcPts val="2875"/>
              </a:lnSpc>
              <a:buFont typeface="Wingdings"/>
              <a:buChar char=""/>
              <a:tabLst>
                <a:tab pos="355600" algn="l"/>
              </a:tabLst>
            </a:pP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You do not have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hold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position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six</a:t>
            </a:r>
            <a:r>
              <a:rPr lang="en-US" sz="2400" spc="-2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(6)</a:t>
            </a:r>
          </a:p>
          <a:p>
            <a:pPr marL="355600">
              <a:lnSpc>
                <a:spcPts val="2875"/>
              </a:lnSpc>
            </a:pPr>
            <a:r>
              <a:rPr lang="en-US" sz="2400" u="heavy" spc="-5" dirty="0">
                <a:latin typeface="Helvetica" panose="020B0604020202020204" pitchFamily="34" charset="0"/>
                <a:cs typeface="Helvetica" panose="020B0604020202020204" pitchFamily="34" charset="0"/>
              </a:rPr>
              <a:t>consecutive</a:t>
            </a:r>
            <a:r>
              <a:rPr lang="en-US" sz="2400" u="heavy" spc="-9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months.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184150"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You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may meet this requirement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any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time while</a:t>
            </a:r>
            <a:r>
              <a:rPr lang="en-US" sz="2400" spc="-12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4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Life</a:t>
            </a:r>
            <a:r>
              <a:rPr lang="en-US" sz="2400" spc="-10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spc="-5" dirty="0">
                <a:latin typeface="Helvetica" panose="020B0604020202020204" pitchFamily="34" charset="0"/>
                <a:cs typeface="Helvetica" panose="020B0604020202020204" pitchFamily="34" charset="0"/>
              </a:rPr>
              <a:t>Scout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576B6-CCEA-4DEE-8138-0A9278DD00D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3206" t="8196" r="16152" b="3528"/>
          <a:stretch/>
        </p:blipFill>
        <p:spPr bwMode="auto">
          <a:xfrm>
            <a:off x="1154430" y="114300"/>
            <a:ext cx="6412230" cy="5795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56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Bookman Old Style"/>
                <a:cs typeface="Bookman Old Style"/>
              </a:rPr>
              <a:t>Performance </a:t>
            </a:r>
            <a:r>
              <a:rPr lang="en-US" dirty="0">
                <a:latin typeface="Bookman Old Style"/>
                <a:cs typeface="Bookman Old Style"/>
              </a:rPr>
              <a:t>in the </a:t>
            </a:r>
            <a:r>
              <a:rPr lang="en-US" spc="-5" dirty="0">
                <a:latin typeface="Bookman Old Style"/>
                <a:cs typeface="Bookman Old Style"/>
              </a:rPr>
              <a:t>Position of</a:t>
            </a:r>
            <a:r>
              <a:rPr lang="en-US" spc="-114" dirty="0">
                <a:latin typeface="Bookman Old Style"/>
                <a:cs typeface="Bookman Old Style"/>
              </a:rPr>
              <a:t> </a:t>
            </a:r>
            <a:r>
              <a:rPr lang="en-US" dirty="0">
                <a:latin typeface="Bookman Old Style"/>
                <a:cs typeface="Bookman Old Style"/>
              </a:rPr>
              <a:t>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1011555">
              <a:buFont typeface="Wingdings"/>
              <a:buChar char=""/>
              <a:tabLst>
                <a:tab pos="355600" algn="l"/>
              </a:tabLst>
            </a:pP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Scout </a:t>
            </a:r>
            <a:r>
              <a:rPr lang="en-US" sz="2800" spc="-5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</a:t>
            </a:r>
            <a:r>
              <a:rPr lang="en-US" sz="2800" spc="-10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</a:t>
            </a:r>
            <a:r>
              <a:rPr lang="en-US" sz="2800" spc="-5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held </a:t>
            </a:r>
            <a:r>
              <a:rPr lang="en-US" sz="2800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800" spc="-10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 </a:t>
            </a:r>
            <a:r>
              <a:rPr lang="en-US" sz="2800" spc="-5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extraordinary, </a:t>
            </a:r>
            <a:r>
              <a:rPr lang="en-US" sz="2800" spc="-10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undefined, </a:t>
            </a:r>
            <a:r>
              <a:rPr lang="en-US" sz="2800" spc="-5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</a:t>
            </a:r>
            <a:r>
              <a:rPr lang="en-US" sz="2800" spc="-10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unknown  standard </a:t>
            </a:r>
            <a:r>
              <a:rPr lang="en-US" sz="2800" spc="-5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2800" spc="-10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performance.</a:t>
            </a:r>
            <a:endParaRPr lang="en-US" sz="2800" dirty="0">
              <a:solidFill>
                <a:srgbClr val="FFFF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5080">
              <a:buFont typeface="Wingdings"/>
              <a:buChar char=""/>
              <a:tabLst>
                <a:tab pos="355600" algn="l"/>
              </a:tabLst>
            </a:pPr>
            <a:r>
              <a:rPr lang="en-US" sz="2800" spc="-15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standard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performance used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to  measure this requirement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shall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be the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same 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as that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applied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to other Star, Life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or Eagle  Scout</a:t>
            </a:r>
            <a:r>
              <a:rPr lang="en-US" sz="2800" spc="-8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candidates.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Requirements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5"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While a Life Scout, plan, develop, and give leadership to others in a service project helpful to any religious institution, any school, or your community. (The project must benefit an organization other than Boy Scouting.) A </a:t>
            </a:r>
            <a:r>
              <a:rPr lang="en-US" dirty="0">
                <a:solidFill>
                  <a:srgbClr val="FFFF99"/>
                </a:solidFill>
                <a:latin typeface="Helvetica" pitchFamily="27" charset="0"/>
                <a:ea typeface="ヒラギノ角ゴ Pro W3" charset="-128"/>
              </a:rPr>
              <a:t>project proposal must be approved by the organization benefiting from the effort, your unit leader and unit committee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, and the council or </a:t>
            </a:r>
            <a:r>
              <a:rPr lang="en-US" dirty="0">
                <a:solidFill>
                  <a:srgbClr val="FFFF99"/>
                </a:solidFill>
                <a:latin typeface="Helvetica" pitchFamily="27" charset="0"/>
                <a:ea typeface="ヒラギノ角ゴ Pro W3" charset="-128"/>
              </a:rPr>
              <a:t>distric</a:t>
            </a:r>
            <a:r>
              <a:rPr lang="en-US" dirty="0">
                <a:solidFill>
                  <a:srgbClr val="FFFF00"/>
                </a:solidFill>
                <a:latin typeface="Helvetica" pitchFamily="27" charset="0"/>
                <a:ea typeface="ヒラギノ角ゴ Pro W3" charset="-128"/>
              </a:rPr>
              <a:t>t 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before you start. You must use the Eagle Scout Service Project Workbook, BSA publication No. 512-927, in meeting this requirement. (To learn more about the Eagle Scout service project, see the Guide to Advancement, topics 9.0.2.0 through 9.0.2.16.) </a:t>
            </a:r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key is to “plan, develop, and give leadership”…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(More on this later.)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Requirements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6"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Take part in a</a:t>
            </a:r>
            <a:r>
              <a:rPr lang="en-US" dirty="0">
                <a:solidFill>
                  <a:srgbClr val="FFFFFF"/>
                </a:solidFill>
                <a:latin typeface="Helvetica" pitchFamily="27" charset="0"/>
                <a:ea typeface="ヒラギノ角ゴ Pro W3" charset="-128"/>
              </a:rPr>
              <a:t> Scoutmaster 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conference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0" indent="0" eaLnBrk="1" hangingPunct="1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Scoutmaster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conference is a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positive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experience, 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the objective of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which is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to help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Scout evaluate  his accomplishments and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set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new goals. Even goals  beyond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rank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of Eagle and/or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age of</a:t>
            </a:r>
            <a:r>
              <a:rPr lang="en-US" spc="-9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18.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Helvetica" pitchFamily="27" charset="0"/>
              <a:ea typeface="ヒラギノ角ゴ Pro W3" charset="-128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4325" y="451845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Requirement does not say to “pass” a conference.  It is also not required to be the last step before a Board of Review.</a:t>
            </a:r>
            <a:endParaRPr lang="en-US" sz="2000" b="1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>
                <a:latin typeface="Bookman Old Style"/>
                <a:cs typeface="Bookman Old Style"/>
              </a:rPr>
              <a:t>Scoutmaster Conference </a:t>
            </a:r>
            <a:r>
              <a:rPr lang="en-US" spc="-5" dirty="0">
                <a:latin typeface="Bookman Old Style"/>
                <a:cs typeface="Bookman Old Style"/>
              </a:rPr>
              <a:t>-</a:t>
            </a:r>
            <a:r>
              <a:rPr lang="en-US" spc="95" dirty="0">
                <a:latin typeface="Bookman Old Style"/>
                <a:cs typeface="Bookman Old Style"/>
              </a:rPr>
              <a:t> </a:t>
            </a:r>
            <a:r>
              <a:rPr lang="en-US" spc="-10" dirty="0">
                <a:latin typeface="Bookman Old Style"/>
                <a:cs typeface="Bookman Old Style"/>
              </a:rPr>
              <a:t>continued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Bookman Old Style"/>
                <a:cs typeface="Bookman Old Style"/>
              </a:rPr>
              <a:t>When there is a reason to </a:t>
            </a:r>
            <a:r>
              <a:rPr lang="en-US" sz="2400" spc="-5" dirty="0">
                <a:latin typeface="Bookman Old Style"/>
                <a:cs typeface="Bookman Old Style"/>
              </a:rPr>
              <a:t>believe </a:t>
            </a:r>
            <a:r>
              <a:rPr lang="en-US" sz="2400" dirty="0">
                <a:latin typeface="Bookman Old Style"/>
                <a:cs typeface="Bookman Old Style"/>
              </a:rPr>
              <a:t>that </a:t>
            </a:r>
            <a:r>
              <a:rPr lang="en-US" sz="2400" spc="-5" dirty="0">
                <a:latin typeface="Bookman Old Style"/>
                <a:cs typeface="Bookman Old Style"/>
              </a:rPr>
              <a:t>an Eagle  </a:t>
            </a:r>
            <a:r>
              <a:rPr lang="en-US" sz="2400" dirty="0">
                <a:latin typeface="Bookman Old Style"/>
                <a:cs typeface="Bookman Old Style"/>
              </a:rPr>
              <a:t>candidate will </a:t>
            </a:r>
            <a:r>
              <a:rPr lang="en-US" sz="2400" spc="-5" dirty="0">
                <a:latin typeface="Bookman Old Style"/>
                <a:cs typeface="Bookman Old Style"/>
              </a:rPr>
              <a:t>not be qualified </a:t>
            </a:r>
            <a:r>
              <a:rPr lang="en-US" sz="2400" dirty="0">
                <a:latin typeface="Bookman Old Style"/>
                <a:cs typeface="Bookman Old Style"/>
              </a:rPr>
              <a:t>to </a:t>
            </a:r>
            <a:r>
              <a:rPr lang="en-US" sz="2400" spc="-5" dirty="0">
                <a:latin typeface="Bookman Old Style"/>
                <a:cs typeface="Bookman Old Style"/>
              </a:rPr>
              <a:t>achieve </a:t>
            </a:r>
            <a:r>
              <a:rPr lang="en-US" sz="2400" dirty="0">
                <a:latin typeface="Bookman Old Style"/>
                <a:cs typeface="Bookman Old Style"/>
              </a:rPr>
              <a:t>the </a:t>
            </a:r>
            <a:r>
              <a:rPr lang="en-US" sz="2400" spc="-5" dirty="0">
                <a:latin typeface="Bookman Old Style"/>
                <a:cs typeface="Bookman Old Style"/>
              </a:rPr>
              <a:t>Eagle  Scout award </a:t>
            </a:r>
            <a:r>
              <a:rPr lang="en-US" sz="2400" dirty="0">
                <a:latin typeface="Bookman Old Style"/>
                <a:cs typeface="Bookman Old Style"/>
              </a:rPr>
              <a:t>within the six month </a:t>
            </a:r>
            <a:r>
              <a:rPr lang="en-US" sz="2400" spc="-5" dirty="0">
                <a:latin typeface="Bookman Old Style"/>
                <a:cs typeface="Bookman Old Style"/>
              </a:rPr>
              <a:t>period prior </a:t>
            </a:r>
            <a:r>
              <a:rPr lang="en-US" sz="2400" dirty="0">
                <a:latin typeface="Bookman Old Style"/>
                <a:cs typeface="Bookman Old Style"/>
              </a:rPr>
              <a:t>to  </a:t>
            </a:r>
            <a:r>
              <a:rPr lang="en-US" sz="2400" spc="-5" dirty="0">
                <a:latin typeface="Bookman Old Style"/>
                <a:cs typeface="Bookman Old Style"/>
              </a:rPr>
              <a:t>his </a:t>
            </a:r>
            <a:r>
              <a:rPr lang="en-US" sz="2400" dirty="0">
                <a:latin typeface="Bookman Old Style"/>
                <a:cs typeface="Bookman Old Style"/>
              </a:rPr>
              <a:t>eighteenth </a:t>
            </a:r>
            <a:r>
              <a:rPr lang="en-US" sz="2400" spc="-5" dirty="0">
                <a:latin typeface="Bookman Old Style"/>
                <a:cs typeface="Bookman Old Style"/>
              </a:rPr>
              <a:t>birthday, </a:t>
            </a:r>
            <a:r>
              <a:rPr lang="en-US" sz="2400" u="heavy" spc="-5" dirty="0">
                <a:solidFill>
                  <a:srgbClr val="FF0000"/>
                </a:solidFill>
                <a:latin typeface="Bookman Old Style"/>
                <a:cs typeface="Bookman Old Style"/>
              </a:rPr>
              <a:t>the unit </a:t>
            </a:r>
            <a:r>
              <a:rPr lang="en-US" sz="2400" u="heavy" dirty="0">
                <a:solidFill>
                  <a:srgbClr val="FF0000"/>
                </a:solidFill>
                <a:latin typeface="Bookman Old Style"/>
                <a:cs typeface="Bookman Old Style"/>
              </a:rPr>
              <a:t>leader </a:t>
            </a:r>
            <a:r>
              <a:rPr lang="en-US" sz="2400" u="heavy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is </a:t>
            </a:r>
            <a:r>
              <a:rPr lang="en-US" sz="2400" u="heavy" spc="-5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obligated </a:t>
            </a:r>
            <a:r>
              <a:rPr lang="en-US" sz="2400" spc="-5" dirty="0">
                <a:latin typeface="Bookman Old Style"/>
                <a:cs typeface="Bookman Old Style"/>
              </a:rPr>
              <a:t>to </a:t>
            </a:r>
            <a:r>
              <a:rPr lang="en-US" sz="2400" dirty="0">
                <a:latin typeface="Bookman Old Style"/>
                <a:cs typeface="Bookman Old Style"/>
              </a:rPr>
              <a:t>initiate a </a:t>
            </a:r>
            <a:r>
              <a:rPr lang="en-US" sz="2400" spc="-5" dirty="0">
                <a:latin typeface="Bookman Old Style"/>
                <a:cs typeface="Bookman Old Style"/>
              </a:rPr>
              <a:t>counseling session, on </a:t>
            </a:r>
            <a:r>
              <a:rPr lang="en-US" sz="2400" dirty="0">
                <a:latin typeface="Bookman Old Style"/>
                <a:cs typeface="Bookman Old Style"/>
              </a:rPr>
              <a:t>a  timely </a:t>
            </a:r>
            <a:r>
              <a:rPr lang="en-US" sz="2400" spc="-5" dirty="0">
                <a:latin typeface="Bookman Old Style"/>
                <a:cs typeface="Bookman Old Style"/>
              </a:rPr>
              <a:t>basis, </a:t>
            </a:r>
            <a:r>
              <a:rPr lang="en-US" sz="2400" dirty="0">
                <a:latin typeface="Bookman Old Style"/>
                <a:cs typeface="Bookman Old Style"/>
              </a:rPr>
              <a:t>so </a:t>
            </a:r>
            <a:r>
              <a:rPr lang="en-US" sz="2400" spc="-5" dirty="0">
                <a:latin typeface="Bookman Old Style"/>
                <a:cs typeface="Bookman Old Style"/>
              </a:rPr>
              <a:t>as </a:t>
            </a:r>
            <a:r>
              <a:rPr lang="en-US" sz="2400" dirty="0">
                <a:latin typeface="Bookman Old Style"/>
                <a:cs typeface="Bookman Old Style"/>
              </a:rPr>
              <a:t>to </a:t>
            </a:r>
            <a:r>
              <a:rPr lang="en-US" sz="2400" spc="-5" dirty="0">
                <a:latin typeface="Bookman Old Style"/>
                <a:cs typeface="Bookman Old Style"/>
              </a:rPr>
              <a:t>give </a:t>
            </a:r>
            <a:r>
              <a:rPr lang="en-US" sz="2400" dirty="0">
                <a:latin typeface="Bookman Old Style"/>
                <a:cs typeface="Bookman Old Style"/>
              </a:rPr>
              <a:t>the </a:t>
            </a:r>
            <a:r>
              <a:rPr lang="en-US" sz="2400" spc="-5" dirty="0">
                <a:latin typeface="Bookman Old Style"/>
                <a:cs typeface="Bookman Old Style"/>
              </a:rPr>
              <a:t>Eagle </a:t>
            </a:r>
            <a:r>
              <a:rPr lang="en-US" sz="2400" dirty="0">
                <a:latin typeface="Bookman Old Style"/>
                <a:cs typeface="Bookman Old Style"/>
              </a:rPr>
              <a:t>candidate every  reasonable </a:t>
            </a:r>
            <a:r>
              <a:rPr lang="en-US" sz="2400" spc="-5" dirty="0">
                <a:latin typeface="Bookman Old Style"/>
                <a:cs typeface="Bookman Old Style"/>
              </a:rPr>
              <a:t>opportunity </a:t>
            </a:r>
            <a:r>
              <a:rPr lang="en-US" sz="2400" dirty="0">
                <a:latin typeface="Bookman Old Style"/>
                <a:cs typeface="Bookman Old Style"/>
              </a:rPr>
              <a:t>to </a:t>
            </a:r>
            <a:r>
              <a:rPr lang="en-US" sz="2400" spc="-5" dirty="0">
                <a:latin typeface="Bookman Old Style"/>
                <a:cs typeface="Bookman Old Style"/>
              </a:rPr>
              <a:t>become</a:t>
            </a:r>
            <a:r>
              <a:rPr lang="en-US" sz="2400" spc="-70" dirty="0">
                <a:latin typeface="Bookman Old Style"/>
                <a:cs typeface="Bookman Old Style"/>
              </a:rPr>
              <a:t> </a:t>
            </a:r>
            <a:r>
              <a:rPr lang="en-US" sz="2400" spc="-5" dirty="0">
                <a:latin typeface="Bookman Old Style"/>
                <a:cs typeface="Bookman Old Style"/>
              </a:rPr>
              <a:t>qualified.</a:t>
            </a:r>
            <a:endParaRPr lang="en-US" sz="2400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Requirements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7"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Successfully complete an Eagle Scout board of review. </a:t>
            </a:r>
            <a:r>
              <a:rPr lang="en-US" dirty="0"/>
              <a:t>(This requirement may be met after age 18, in accordance with Guide to Advancement topic 8.0.3.1.11). </a:t>
            </a: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0" indent="0" eaLnBrk="1" hangingPunct="1">
              <a:buNone/>
            </a:pP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0" indent="0" eaLnBrk="1" hangingPunct="1">
              <a:buNone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In preparation of your boar</a:t>
            </a:r>
            <a:r>
              <a:rPr lang="en-US" dirty="0">
                <a:effectLst/>
              </a:rPr>
              <a:t>d of review, prepare and attach to your Eagle Scout Rank Application a statement of your ambitions and life purpose and a listing of positions held in your religious institution, school, camp, community, or other organizations, during which you demonstrated leadership skills. Include honors and awards received during this service. </a:t>
            </a:r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Conducted by the Golden Eagle District Advancement Committee.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(More on this later.)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Eagle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 Scout Service Project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itchFamily="27" charset="0"/>
              <a:ea typeface="ヒラギノ角ゴ Pro W3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11"/>
          <p:cNvSpPr>
            <a:spLocks noChangeArrowheads="1"/>
          </p:cNvSpPr>
          <p:nvPr/>
        </p:nvSpPr>
        <p:spPr bwMode="auto">
          <a:xfrm>
            <a:off x="4818063" y="1577975"/>
            <a:ext cx="3756025" cy="41941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marL="2286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2000" b="1" u="none" dirty="0">
                <a:latin typeface="Arial" panose="020B0604020202020204" pitchFamily="34" charset="0"/>
              </a:rPr>
              <a:t>Read and review this section of the Eagle Project Workbook.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2000" b="1" u="none" dirty="0">
                <a:latin typeface="Arial" panose="020B0604020202020204" pitchFamily="34" charset="0"/>
              </a:rPr>
              <a:t>It indicates appropriate expectations for Scouts and their parents.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2000" b="1" u="none" dirty="0">
                <a:latin typeface="Arial" panose="020B0604020202020204" pitchFamily="34" charset="0"/>
              </a:rPr>
              <a:t>“The Eagle Scout service project belongs to the Eagle Scout candidate.  His parents and others may help, but the Scout must be the leader.”</a:t>
            </a:r>
          </a:p>
        </p:txBody>
      </p:sp>
      <p:sp>
        <p:nvSpPr>
          <p:cNvPr id="222212" name="Title 6"/>
          <p:cNvSpPr>
            <a:spLocks noGrp="1"/>
          </p:cNvSpPr>
          <p:nvPr>
            <p:ph type="title" idx="4294967295"/>
          </p:nvPr>
        </p:nvSpPr>
        <p:spPr>
          <a:xfrm>
            <a:off x="1647825" y="273050"/>
            <a:ext cx="5991225" cy="835025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FFFF"/>
                </a:solidFill>
              </a:rPr>
              <a:t>Message to Scouts and Parents or Guardians</a:t>
            </a:r>
          </a:p>
        </p:txBody>
      </p:sp>
      <p:sp>
        <p:nvSpPr>
          <p:cNvPr id="222213" name="Slide Number Placeholder 7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6B560EF-F21D-46F9-A0A0-F215C5AB7FA5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26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2229" name="Picture 1"/>
          <p:cNvPicPr>
            <a:picLocks noChangeAspect="1"/>
          </p:cNvPicPr>
          <p:nvPr/>
        </p:nvPicPr>
        <p:blipFill>
          <a:blip r:embed="rId3"/>
          <a:srcRect t="3232" b="3575"/>
          <a:stretch>
            <a:fillRect/>
          </a:stretch>
        </p:blipFill>
        <p:spPr bwMode="auto">
          <a:xfrm>
            <a:off x="742950" y="1328738"/>
            <a:ext cx="4013200" cy="484028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6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11"/>
          <p:cNvSpPr>
            <a:spLocks noChangeArrowheads="1"/>
          </p:cNvSpPr>
          <p:nvPr/>
        </p:nvSpPr>
        <p:spPr bwMode="auto">
          <a:xfrm>
            <a:off x="4818063" y="1368425"/>
            <a:ext cx="3698875" cy="47656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marL="2286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40000"/>
              </a:spcAft>
            </a:pPr>
            <a:r>
              <a:rPr lang="en-US" altLang="en-US" sz="2000" b="1" u="none" dirty="0">
                <a:latin typeface="Arial" panose="020B0604020202020204" pitchFamily="34" charset="0"/>
              </a:rPr>
              <a:t>What Scouts Can Expect: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1800" b="1" u="none" dirty="0">
                <a:latin typeface="Arial" panose="020B0604020202020204" pitchFamily="34" charset="0"/>
              </a:rPr>
              <a:t>Project reviews will be conducted in a friendly, kindhearted manner.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1800" b="1" u="none" dirty="0">
                <a:latin typeface="Arial" panose="020B0604020202020204" pitchFamily="34" charset="0"/>
              </a:rPr>
              <a:t>Scouts may have a parent present as an </a:t>
            </a:r>
            <a:r>
              <a:rPr lang="en-US" altLang="en-US" sz="1800" b="1" dirty="0">
                <a:latin typeface="Arial" panose="020B0604020202020204" pitchFamily="34" charset="0"/>
              </a:rPr>
              <a:t>observer</a:t>
            </a:r>
            <a:r>
              <a:rPr lang="en-US" altLang="en-US" sz="1800" b="1" u="none" dirty="0">
                <a:latin typeface="Arial" panose="020B0604020202020204" pitchFamily="34" charset="0"/>
              </a:rPr>
              <a:t>.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1800" b="1" u="none" dirty="0">
                <a:latin typeface="Arial" panose="020B0604020202020204" pitchFamily="34" charset="0"/>
              </a:rPr>
              <a:t>No one can demand more work than what is described in the Project Workbook.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1800" b="1" u="none" dirty="0">
                <a:latin typeface="Arial" panose="020B0604020202020204" pitchFamily="34" charset="0"/>
              </a:rPr>
              <a:t>Responsibility for success belongs to the Scout.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1800" b="1" u="none" dirty="0">
                <a:latin typeface="Arial" panose="020B0604020202020204" pitchFamily="34" charset="0"/>
              </a:rPr>
              <a:t>Scouts have recourse if their project proposal is not approved.</a:t>
            </a:r>
          </a:p>
        </p:txBody>
      </p:sp>
      <p:sp>
        <p:nvSpPr>
          <p:cNvPr id="359427" name="Title 6"/>
          <p:cNvSpPr>
            <a:spLocks noGrp="1"/>
          </p:cNvSpPr>
          <p:nvPr>
            <p:ph type="title" idx="4294967295"/>
          </p:nvPr>
        </p:nvSpPr>
        <p:spPr>
          <a:xfrm>
            <a:off x="1647825" y="273050"/>
            <a:ext cx="5991225" cy="835025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FFFF"/>
                </a:solidFill>
              </a:rPr>
              <a:t>Message to Scouts and Parents or Guardians</a:t>
            </a:r>
          </a:p>
        </p:txBody>
      </p:sp>
      <p:sp>
        <p:nvSpPr>
          <p:cNvPr id="359428" name="Slide Number Placeholder 7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616BB5-3C58-4C50-A148-71E3AA752E14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27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2229" name="Picture 1"/>
          <p:cNvPicPr>
            <a:picLocks noChangeAspect="1"/>
          </p:cNvPicPr>
          <p:nvPr/>
        </p:nvPicPr>
        <p:blipFill>
          <a:blip r:embed="rId3"/>
          <a:srcRect t="3232" b="3575"/>
          <a:stretch>
            <a:fillRect/>
          </a:stretch>
        </p:blipFill>
        <p:spPr bwMode="auto">
          <a:xfrm>
            <a:off x="742950" y="1328738"/>
            <a:ext cx="4013200" cy="484028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8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Bookman Old Style"/>
                <a:cs typeface="Bookman Old Style"/>
              </a:rPr>
              <a:t>Choosing a </a:t>
            </a:r>
            <a:r>
              <a:rPr lang="en-US" spc="-10" dirty="0">
                <a:latin typeface="Bookman Old Style"/>
                <a:cs typeface="Bookman Old Style"/>
              </a:rPr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17270"/>
            <a:ext cx="7886700" cy="4914583"/>
          </a:xfrm>
        </p:spPr>
        <p:txBody>
          <a:bodyPr/>
          <a:lstStyle/>
          <a:p>
            <a:pPr marL="0" marR="5080" indent="0">
              <a:lnSpc>
                <a:spcPct val="120000"/>
              </a:lnSpc>
              <a:buNone/>
            </a:pPr>
            <a:endParaRPr lang="en-US" b="0" spc="-5" dirty="0" smtClean="0">
              <a:latin typeface="Bookman Old Style"/>
              <a:cs typeface="Bookman Old Style"/>
            </a:endParaRPr>
          </a:p>
          <a:p>
            <a:pPr marL="0" marR="5080" indent="0">
              <a:lnSpc>
                <a:spcPct val="120000"/>
              </a:lnSpc>
              <a:buNone/>
            </a:pPr>
            <a:r>
              <a:rPr lang="en-US" sz="28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schools, churches and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community 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groups </a:t>
            </a:r>
            <a:r>
              <a:rPr lang="en-US" sz="2800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have i</a:t>
            </a:r>
            <a:r>
              <a:rPr lang="en-US" sz="28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nfluenced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en-US" sz="2800" spc="4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life?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Are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they non-profit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sz="2800" spc="1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non-BSA?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buNone/>
            </a:pPr>
            <a:r>
              <a:rPr lang="en-US" sz="28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Who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would you contact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to find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800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help?</a:t>
            </a:r>
          </a:p>
          <a:p>
            <a:pPr marL="0" marR="5080" indent="0">
              <a:lnSpc>
                <a:spcPct val="120000"/>
              </a:lnSpc>
              <a:buNone/>
            </a:pPr>
            <a:r>
              <a:rPr lang="en-US" sz="28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needs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be done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for these</a:t>
            </a:r>
            <a:r>
              <a:rPr lang="en-US" sz="2800" spc="5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groups</a:t>
            </a:r>
            <a:r>
              <a:rPr lang="en-US" sz="2800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marR="5080" indent="0">
              <a:lnSpc>
                <a:spcPct val="120000"/>
              </a:lnSpc>
              <a:buNone/>
            </a:pPr>
            <a:r>
              <a:rPr lang="en-US" sz="2800" i="1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Projects </a:t>
            </a:r>
            <a:r>
              <a:rPr lang="en-US" sz="2800" i="1" spc="-10" dirty="0">
                <a:latin typeface="Helvetica" panose="020B0604020202020204" pitchFamily="34" charset="0"/>
                <a:cs typeface="Helvetica" panose="020B0604020202020204" pitchFamily="34" charset="0"/>
              </a:rPr>
              <a:t>can not </a:t>
            </a:r>
            <a:r>
              <a:rPr lang="en-US" sz="28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be </a:t>
            </a:r>
            <a:r>
              <a:rPr lang="en-US" sz="2800" i="1" spc="-10" dirty="0">
                <a:latin typeface="Helvetica" panose="020B0604020202020204" pitchFamily="34" charset="0"/>
                <a:cs typeface="Helvetica" panose="020B0604020202020204" pitchFamily="34" charset="0"/>
              </a:rPr>
              <a:t>done </a:t>
            </a:r>
            <a:r>
              <a:rPr lang="en-US" sz="28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2800" i="1" spc="-10" dirty="0">
                <a:latin typeface="Helvetica" panose="020B0604020202020204" pitchFamily="34" charset="0"/>
                <a:cs typeface="Helvetica" panose="020B0604020202020204" pitchFamily="34" charset="0"/>
              </a:rPr>
              <a:t>your Council,  Troop, </a:t>
            </a:r>
            <a:r>
              <a:rPr lang="en-US" sz="28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or for the</a:t>
            </a:r>
            <a:r>
              <a:rPr lang="en-US" sz="2800" i="1" spc="2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District.</a:t>
            </a:r>
            <a:endParaRPr lang="en-US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buNone/>
            </a:pPr>
            <a:endParaRPr lang="en-US" spc="-1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7" charset="0"/>
                <a:ea typeface="ヒラギノ角ゴ Pro W3" charset="-128"/>
              </a:rPr>
              <a:t>Eagle Scout Service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778"/>
            <a:ext cx="8229600" cy="4525963"/>
          </a:xfrm>
        </p:spPr>
        <p:txBody>
          <a:bodyPr/>
          <a:lstStyle/>
          <a:p>
            <a:pPr marL="355600">
              <a:buFont typeface="Wingdings"/>
              <a:buChar char=""/>
              <a:tabLst>
                <a:tab pos="355600" algn="l"/>
              </a:tabLst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It’s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all about showing</a:t>
            </a:r>
            <a:r>
              <a:rPr lang="en-US" sz="2800" spc="-5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LEADERSHIP</a:t>
            </a:r>
            <a:r>
              <a:rPr lang="en-US" sz="2800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12700" indent="0">
              <a:buNone/>
              <a:tabLst>
                <a:tab pos="355600" algn="l"/>
              </a:tabLst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185420">
              <a:buFont typeface="Wingdings"/>
              <a:buChar char=""/>
              <a:tabLst>
                <a:tab pos="355600" algn="l"/>
              </a:tabLst>
            </a:pPr>
            <a:r>
              <a:rPr lang="en-US" sz="2800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may start planning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your Eagle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Scout 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Service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Project just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as soon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after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achieving 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the rank of Life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Scout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as is</a:t>
            </a:r>
            <a:r>
              <a:rPr lang="en-US" sz="2800" spc="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practical.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5080">
              <a:buFont typeface="Wingdings"/>
              <a:buChar char=""/>
              <a:tabLst>
                <a:tab pos="355600" algn="l"/>
              </a:tabLst>
            </a:pP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All work on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your Eagle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Service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Project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must  be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undertaken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while you are a Life </a:t>
            </a:r>
            <a:r>
              <a:rPr lang="en-US" sz="2800" spc="-10" dirty="0">
                <a:latin typeface="Helvetica" panose="020B0604020202020204" pitchFamily="34" charset="0"/>
                <a:cs typeface="Helvetica" panose="020B0604020202020204" pitchFamily="34" charset="0"/>
              </a:rPr>
              <a:t>Scout  and </a:t>
            </a:r>
            <a:r>
              <a:rPr lang="en-US" sz="2800" i="1" spc="-10" dirty="0">
                <a:latin typeface="Helvetica" panose="020B0604020202020204" pitchFamily="34" charset="0"/>
                <a:cs typeface="Helvetica" panose="020B0604020202020204" pitchFamily="34" charset="0"/>
              </a:rPr>
              <a:t>completed </a:t>
            </a:r>
            <a:r>
              <a:rPr lang="en-US" sz="2800" i="1" u="heavy" spc="-10" dirty="0">
                <a:solidFill>
                  <a:srgbClr val="CC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 </a:t>
            </a:r>
            <a:r>
              <a:rPr lang="en-US" sz="2800" i="1" spc="-10" dirty="0">
                <a:latin typeface="Helvetica" panose="020B0604020202020204" pitchFamily="34" charset="0"/>
                <a:cs typeface="Helvetica" panose="020B0604020202020204" pitchFamily="34" charset="0"/>
              </a:rPr>
              <a:t>your eighteenth  </a:t>
            </a:r>
            <a:r>
              <a:rPr lang="en-US" sz="28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birthday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576B6-CCEA-4DEE-8138-0A9278DD00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893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http://www.goldeneagledistrict.org/eagle.html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370" y="122604"/>
            <a:ext cx="515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District resources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2720" t="9769" r="10721" b="727"/>
          <a:stretch/>
        </p:blipFill>
        <p:spPr bwMode="auto">
          <a:xfrm>
            <a:off x="1234440" y="1358887"/>
            <a:ext cx="6195060" cy="5149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47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95" y="4617403"/>
            <a:ext cx="6781165" cy="15249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effectLst/>
                <a:hlinkClick r:id="rId2"/>
              </a:rPr>
              <a:t>http://www.nesa.org/site/c.9oIFJMPsGgIWF/b.9535347/k.6A8C/Project_Idea_Generator.htm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4970" r="3320" b="7035"/>
          <a:stretch/>
        </p:blipFill>
        <p:spPr bwMode="auto">
          <a:xfrm>
            <a:off x="1566863" y="274638"/>
            <a:ext cx="6514147" cy="434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0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Service Project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Guidelines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Present opportunity for planning, development, and leadership</a:t>
            </a:r>
          </a:p>
          <a:p>
            <a:pPr marL="741363" lvl="1" indent="-341313" eaLnBrk="1" hangingPunct="1"/>
            <a:r>
              <a:rPr lang="en-US" dirty="0"/>
              <a:t>Projects must</a:t>
            </a:r>
          </a:p>
          <a:p>
            <a:pPr marL="1141413" lvl="2" indent="-341313" eaLnBrk="1" hangingPunct="1"/>
            <a:r>
              <a:rPr lang="en-US" dirty="0"/>
              <a:t>benefit a religious institution, school, or community</a:t>
            </a:r>
          </a:p>
          <a:p>
            <a:pPr marL="741363" lvl="1" indent="-341313"/>
            <a:r>
              <a:rPr lang="en-US" dirty="0"/>
              <a:t>Projects must not be</a:t>
            </a:r>
          </a:p>
          <a:p>
            <a:pPr marL="1141413" lvl="2" indent="-341313"/>
            <a:r>
              <a:rPr lang="en-US" dirty="0"/>
              <a:t>of a commercial nature</a:t>
            </a:r>
          </a:p>
          <a:p>
            <a:pPr marL="1141413" lvl="2" indent="-341313"/>
            <a:r>
              <a:rPr lang="en-US" dirty="0"/>
              <a:t>only routine labor</a:t>
            </a:r>
          </a:p>
          <a:p>
            <a:pPr marL="1141413" lvl="2" indent="-341313"/>
            <a:r>
              <a:rPr lang="en-US" dirty="0"/>
              <a:t>only a fundraiser</a:t>
            </a:r>
          </a:p>
          <a:p>
            <a:pPr marL="1141413" lvl="2" indent="-341313"/>
            <a:r>
              <a:rPr lang="en-US" dirty="0"/>
              <a:t>joint projects – only one Eagle candidate can receive credit for the same project</a:t>
            </a:r>
          </a:p>
          <a:p>
            <a:pPr marL="1141413" lvl="2" indent="-341313"/>
            <a:r>
              <a:rPr lang="en-US" dirty="0"/>
              <a:t>performed for the Boy Scouts of America, councils, districts, units, or its properties</a:t>
            </a:r>
          </a:p>
          <a:p>
            <a:pPr marL="457200" indent="-457200" eaLnBrk="1" hangingPunct="1">
              <a:buNone/>
            </a:pPr>
            <a:endParaRPr lang="en-US" dirty="0"/>
          </a:p>
          <a:p>
            <a:pPr marL="457200" indent="-457200" eaLnBrk="1" hangingPunct="1">
              <a:buNone/>
            </a:pPr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Raising Eagle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355600">
              <a:buFont typeface="Wingdings"/>
              <a:buChar char=""/>
              <a:tabLst>
                <a:tab pos="355600" algn="l"/>
                <a:tab pos="5633720" algn="l"/>
              </a:tabLst>
            </a:pP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Fundraising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is </a:t>
            </a:r>
            <a:r>
              <a:rPr lang="en-US" u="heavy" spc="-5" dirty="0">
                <a:solidFill>
                  <a:srgbClr val="CC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</a:t>
            </a:r>
            <a:r>
              <a:rPr lang="en-US" u="heavy" spc="-20" dirty="0">
                <a:solidFill>
                  <a:srgbClr val="CC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pc="-1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requirement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Fundraising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must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not be part of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project</a:t>
            </a:r>
            <a:r>
              <a:rPr lang="en-US" spc="-7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itself.</a:t>
            </a:r>
          </a:p>
          <a:p>
            <a:pPr marL="355600" marR="5080"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endParaRPr lang="en-US" spc="-1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5080"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lang="en-US" spc="-1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Eagle Scout Service Project Fundraising  Application must be used in obtaining approval for 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service</a:t>
            </a:r>
            <a:r>
              <a:rPr lang="en-US" spc="-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project</a:t>
            </a:r>
            <a:r>
              <a:rPr lang="en-US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55600">
              <a:buFont typeface="Wingdings"/>
              <a:buChar char=""/>
              <a:tabLst>
                <a:tab pos="355600" algn="l"/>
              </a:tabLst>
            </a:pPr>
            <a:endParaRPr lang="en-US" spc="-5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>
              <a:buFont typeface="Wingdings"/>
              <a:buChar char=""/>
              <a:tabLst>
                <a:tab pos="355600" algn="l"/>
              </a:tabLst>
            </a:pPr>
            <a:r>
              <a:rPr lang="en-US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money left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over,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regardless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source,</a:t>
            </a:r>
            <a:r>
              <a:rPr lang="en-US" spc="-5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goes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 indent="0">
              <a:lnSpc>
                <a:spcPct val="100000"/>
              </a:lnSpc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to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n-US" spc="-10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beneficiary of the Eagle project.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marR="289560"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Fundraising must conform to the Guide to Safe  Scouting </a:t>
            </a:r>
            <a:r>
              <a:rPr lang="en-US" spc="-5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(Parental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Consent, 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Supervision, and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safety </a:t>
            </a:r>
            <a:r>
              <a:rPr lang="en-US" spc="-5" dirty="0">
                <a:latin typeface="Helvetica" panose="020B0604020202020204" pitchFamily="34" charset="0"/>
                <a:cs typeface="Helvetica" panose="020B0604020202020204" pitchFamily="34" charset="0"/>
              </a:rPr>
              <a:t>of utmost</a:t>
            </a:r>
            <a:r>
              <a:rPr lang="en-US" spc="-6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importance).</a:t>
            </a:r>
          </a:p>
          <a:p>
            <a:pPr marL="355600" marR="5080"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Service Project (cont)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None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Approvals 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Must use Eagle Scout Project Workbook 512-927</a:t>
            </a:r>
            <a:br>
              <a:rPr lang="en-US" dirty="0">
                <a:latin typeface="Helvetica" pitchFamily="27" charset="0"/>
                <a:ea typeface="ヒラギノ角ゴ Pro W3" charset="-128"/>
              </a:rPr>
            </a:br>
            <a:r>
              <a:rPr lang="en-US" dirty="0">
                <a:latin typeface="Helvetica" pitchFamily="27" charset="0"/>
                <a:ea typeface="ヒラギノ角ゴ Pro W3" charset="-128"/>
              </a:rPr>
              <a:t>(Read and understand the entire document  before filling-out)</a:t>
            </a:r>
          </a:p>
          <a:p>
            <a:pPr marL="741363" lvl="1" indent="-341313" eaLnBrk="1" hangingPunct="1"/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Project </a:t>
            </a:r>
            <a:r>
              <a:rPr lang="en-US" u="sng" dirty="0">
                <a:latin typeface="Helvetica" pitchFamily="27" charset="0"/>
                <a:ea typeface="ヒラギノ角ゴ Pro W3" charset="-128"/>
              </a:rPr>
              <a:t>Proposal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 </a:t>
            </a:r>
            <a:r>
              <a:rPr lang="en-US" b="1" dirty="0">
                <a:latin typeface="Helvetica" pitchFamily="27" charset="0"/>
                <a:ea typeface="ヒラギノ角ゴ Pro W3" charset="-128"/>
              </a:rPr>
              <a:t>(required)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All areas must be addressed – indicate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 not applicable “N/A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” where necessary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Must include sufficient details to determine project viability</a:t>
            </a:r>
          </a:p>
          <a:p>
            <a:pPr marL="2055813" lvl="4" indent="-341313"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7" charset="0"/>
                <a:ea typeface="ヒラギノ角ゴ Pro W3" charset="-128"/>
              </a:rPr>
              <a:t>Include pictures and sketches/drawings </a:t>
            </a:r>
          </a:p>
          <a:p>
            <a:pPr marL="1598613" lvl="3" indent="-341313" eaLnBrk="1" hangingPunct="1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7" charset="0"/>
                <a:ea typeface="ヒラギノ角ゴ Pro W3" charset="-128"/>
              </a:rPr>
              <a:t>Important Considerations</a:t>
            </a:r>
          </a:p>
          <a:p>
            <a:pPr marL="2055813" lvl="4" indent="-341313"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7" charset="0"/>
                <a:ea typeface="ヒラギノ角ゴ Pro W3" charset="-128"/>
              </a:rPr>
              <a:t>Fundraising Applications – only if needed</a:t>
            </a:r>
          </a:p>
          <a:p>
            <a:pPr marL="2055813" lvl="4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Time – recommend 3-4 weeks after approval to perform project.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7" charset="0"/>
              <a:ea typeface="ヒラギノ角ゴ Pro W3" charset="-128"/>
            </a:endParaRP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Project </a:t>
            </a:r>
            <a:r>
              <a:rPr lang="en-US" u="sng" dirty="0">
                <a:latin typeface="Helvetica" pitchFamily="27" charset="0"/>
                <a:ea typeface="ヒラギノ角ゴ Pro W3" charset="-128"/>
              </a:rPr>
              <a:t>Plan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 (</a:t>
            </a:r>
            <a:r>
              <a:rPr lang="en-US" u="sng" dirty="0">
                <a:latin typeface="Helvetica" pitchFamily="27" charset="0"/>
                <a:ea typeface="ヒラギノ角ゴ Pro W3" charset="-128"/>
              </a:rPr>
              <a:t>not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 required, but strongly recommended)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Unit Leader is  encouraged to review this in order to ensure a successful project</a:t>
            </a:r>
          </a:p>
          <a:p>
            <a:pPr marL="741363" lvl="1" indent="-341313" eaLnBrk="1" hangingPunct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Service Project (cont)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None/>
            </a:pPr>
            <a:r>
              <a:rPr lang="en-US" dirty="0">
                <a:latin typeface="Helvetica" pitchFamily="27" charset="0"/>
                <a:ea typeface="ヒラギノ角ゴ Pro W3" charset="-128"/>
              </a:rPr>
              <a:t>Approvals (cont.) </a:t>
            </a:r>
          </a:p>
          <a:p>
            <a:pPr marL="741363" lvl="1" indent="-341313" eaLnBrk="1" hangingPunct="1"/>
            <a:r>
              <a:rPr lang="en-US" dirty="0"/>
              <a:t>Proposals must be approved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starting the project.</a:t>
            </a:r>
          </a:p>
          <a:p>
            <a:pPr marL="1141413" lvl="2" indent="-341313" eaLnBrk="1" hangingPunct="1"/>
            <a:r>
              <a:rPr lang="en-US" dirty="0"/>
              <a:t>Unit Leader</a:t>
            </a:r>
          </a:p>
          <a:p>
            <a:pPr marL="1141413" lvl="2" indent="-341313" eaLnBrk="1" hangingPunct="1"/>
            <a:r>
              <a:rPr lang="en-US" dirty="0"/>
              <a:t>Unit Committee Member</a:t>
            </a:r>
          </a:p>
          <a:p>
            <a:pPr marL="1141413" lvl="2" indent="-341313" eaLnBrk="1" hangingPunct="1"/>
            <a:r>
              <a:rPr lang="en-US" dirty="0"/>
              <a:t>Beneficiary Representative</a:t>
            </a:r>
          </a:p>
          <a:p>
            <a:pPr marL="1141413" lvl="2" indent="-341313" eaLnBrk="1" hangingPunct="1"/>
            <a:r>
              <a:rPr lang="en-US" dirty="0"/>
              <a:t>District Representative </a:t>
            </a:r>
            <a:r>
              <a:rPr lang="en-US" dirty="0" smtClean="0"/>
              <a:t>–District Advancement Chair </a:t>
            </a:r>
            <a:endParaRPr lang="en-US" dirty="0"/>
          </a:p>
          <a:p>
            <a:pPr marL="741363" lvl="1" indent="-341313" eaLnBrk="1" hangingPunct="1"/>
            <a:r>
              <a:rPr lang="en-US" dirty="0" smtClean="0"/>
              <a:t>Contact</a:t>
            </a:r>
            <a:r>
              <a:rPr lang="en-US" dirty="0"/>
              <a:t>:</a:t>
            </a:r>
          </a:p>
          <a:p>
            <a:pPr marL="1141413" lvl="2" indent="-341313" eaLnBrk="1" hangingPunct="1"/>
            <a:r>
              <a:rPr lang="en-US" dirty="0" smtClean="0"/>
              <a:t>Mr. Sal Rodriguez, District Advancement Chair – srodriguez@goldeneagledistrict.org</a:t>
            </a:r>
            <a:endParaRPr lang="en-US" dirty="0"/>
          </a:p>
          <a:p>
            <a:pPr marL="1141413" lvl="2" indent="-341313" eaLnBrk="1" hangingPunct="1"/>
            <a:endParaRPr lang="en-US" dirty="0"/>
          </a:p>
          <a:p>
            <a:pPr marL="741363" lvl="1" indent="-341313" eaLnBrk="1" hangingPunct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Eagle Candidates are expected to make a </a:t>
            </a:r>
            <a:r>
              <a:rPr lang="en-US" sz="20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reasonable</a:t>
            </a:r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effort to present themselves in full uniform.  (More on this later.)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1556544" y="573088"/>
            <a:ext cx="2990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altLang="en-US" sz="2400" dirty="0" smtClean="0"/>
              <a:t>PROJECT PROPOSAL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588963" y="1487488"/>
            <a:ext cx="381000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latin typeface="Helvetica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Helvetica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bg1"/>
                </a:solidFill>
                <a:latin typeface="Helvetica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b="1" i="1" kern="1200">
                <a:solidFill>
                  <a:schemeClr val="bg1"/>
                </a:solidFill>
                <a:latin typeface="Helvetica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 kern="1200">
                <a:solidFill>
                  <a:schemeClr val="bg1"/>
                </a:solidFill>
                <a:latin typeface="Helvetica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Tx/>
              <a:buNone/>
            </a:pPr>
            <a:r>
              <a:rPr lang="en-US" altLang="en-US" sz="2000" dirty="0" smtClean="0"/>
              <a:t>	A Scout should start his Project Proposal when he has:</a:t>
            </a:r>
          </a:p>
          <a:p>
            <a:pPr marL="228600" indent="-228600"/>
            <a:r>
              <a:rPr lang="en-US" altLang="en-US" sz="2000" dirty="0" smtClean="0"/>
              <a:t>A good project concept</a:t>
            </a:r>
          </a:p>
          <a:p>
            <a:pPr marL="228600" indent="-228600"/>
            <a:r>
              <a:rPr lang="en-US" altLang="en-US" sz="2000" dirty="0" smtClean="0"/>
              <a:t>A potential sponsor</a:t>
            </a:r>
          </a:p>
          <a:p>
            <a:pPr marL="228600" indent="-228600"/>
            <a:r>
              <a:rPr lang="en-US" altLang="en-US" sz="2000" dirty="0" smtClean="0"/>
              <a:t>Discussed his ideas with his unit Eagle Advisor and/or Unit Leader</a:t>
            </a:r>
          </a:p>
          <a:p>
            <a:pPr marL="228600" indent="-228600"/>
            <a:r>
              <a:rPr lang="en-US" altLang="en-US" sz="2000" dirty="0" smtClean="0"/>
              <a:t>Computer entry is </a:t>
            </a:r>
            <a:r>
              <a:rPr lang="en-US" altLang="en-US" sz="2000" u="sng" dirty="0" smtClean="0"/>
              <a:t>very</a:t>
            </a:r>
            <a:r>
              <a:rPr lang="en-US" altLang="en-US" sz="2000" dirty="0" smtClean="0"/>
              <a:t> desirable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698500"/>
            <a:ext cx="3636963" cy="47053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402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9.0.2.14 Risk Management and Eagle Scout Service </a:t>
            </a:r>
            <a:r>
              <a:rPr lang="en-US" dirty="0" smtClean="0"/>
              <a:t>Projects – </a:t>
            </a:r>
            <a:r>
              <a:rPr lang="en-US" sz="2000" dirty="0" smtClean="0"/>
              <a:t>Guide to Advancement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421F3-2418-4A39-A443-399D23D7907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" y="1623060"/>
            <a:ext cx="7109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Unit leadership should be aware of project plans and schedules. The health and safety of those working on Eagle projects must be integrated into project execution</a:t>
            </a:r>
            <a:r>
              <a:rPr lang="en-US" sz="2000" b="1" dirty="0" smtClean="0">
                <a:solidFill>
                  <a:srgbClr val="FFFFFF"/>
                </a:solidFill>
              </a:rPr>
              <a:t>.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Since an Eagle Scout service project is a unit activity, unit adult leadership has the same responsibility to assure safety in conducting a project as with any other unit activity.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unit leader or unit committee should reject proposals for </a:t>
            </a:r>
            <a:r>
              <a:rPr lang="en-US" sz="2000" b="1" dirty="0">
                <a:solidFill>
                  <a:srgbClr val="FF0000"/>
                </a:solidFill>
              </a:rPr>
              <a:t>inherently unsafe projects. </a:t>
            </a:r>
            <a:r>
              <a:rPr lang="en-US" sz="2000" b="1" dirty="0">
                <a:solidFill>
                  <a:srgbClr val="FFFFFF"/>
                </a:solidFill>
              </a:rPr>
              <a:t>The candidate should plan for safe execution, but it must be understood that minors cannot and must not be held responsible for safety concerns.</a:t>
            </a:r>
          </a:p>
        </p:txBody>
      </p:sp>
    </p:spTree>
    <p:extLst>
      <p:ext uri="{BB962C8B-B14F-4D97-AF65-F5344CB8AC3E}">
        <p14:creationId xmlns:p14="http://schemas.microsoft.com/office/powerpoint/2010/main" val="1189154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28650"/>
            <a:ext cx="7315200" cy="733425"/>
          </a:xfrm>
        </p:spPr>
        <p:txBody>
          <a:bodyPr/>
          <a:lstStyle/>
          <a:p>
            <a:r>
              <a:rPr lang="en-US" altLang="en-US" sz="3600" dirty="0" smtClean="0"/>
              <a:t>RISK MANAGEMENT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2200" dirty="0" smtClean="0"/>
              <a:t>Eagle projects are official Scouting activities and must conform to applicable BSA policies and procedures. </a:t>
            </a:r>
          </a:p>
          <a:p>
            <a:pPr>
              <a:spcAft>
                <a:spcPct val="20000"/>
              </a:spcAft>
            </a:pPr>
            <a:r>
              <a:rPr lang="en-US" altLang="en-US" sz="2200" dirty="0" smtClean="0"/>
              <a:t>The Scout’s unit has the same safety responsibilities as any other unit activity.</a:t>
            </a:r>
          </a:p>
          <a:p>
            <a:pPr>
              <a:spcAft>
                <a:spcPct val="20000"/>
              </a:spcAft>
            </a:pPr>
            <a:r>
              <a:rPr lang="en-US" altLang="en-US" sz="2200" dirty="0" smtClean="0"/>
              <a:t>BSA safety standards include Youth Protection, two-deep leadership, Buddy System for Youth, tool safety, and other provisions in the </a:t>
            </a:r>
            <a:r>
              <a:rPr lang="en-US" altLang="en-US" sz="2200" i="1" dirty="0" smtClean="0"/>
              <a:t>Guide to Safe Scouting</a:t>
            </a:r>
            <a:r>
              <a:rPr lang="en-US" altLang="en-US" sz="2200" dirty="0" smtClean="0"/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sz="2200" dirty="0" smtClean="0"/>
              <a:t>An “approved” Eagle Project may be stopped by any adult if required based on safety concerns.</a:t>
            </a:r>
          </a:p>
          <a:p>
            <a:pPr>
              <a:spcAft>
                <a:spcPct val="20000"/>
              </a:spcAft>
            </a:pPr>
            <a:r>
              <a:rPr lang="en-US" altLang="en-US" sz="2200" dirty="0" smtClean="0"/>
              <a:t>Adult leader knows CPR, First Aid kit, Information on nearest Urgent Care Center and Hospital</a:t>
            </a:r>
          </a:p>
        </p:txBody>
      </p:sp>
      <p:sp>
        <p:nvSpPr>
          <p:cNvPr id="271364" name="Slide Number Placeholder 5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BE4C6ED-AEA9-4D0C-9FF4-92A225C26C90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37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1365" name="Text Box 7"/>
          <p:cNvSpPr txBox="1">
            <a:spLocks noChangeArrowheads="1"/>
          </p:cNvSpPr>
          <p:nvPr/>
        </p:nvSpPr>
        <p:spPr bwMode="auto">
          <a:xfrm>
            <a:off x="7172325" y="6546850"/>
            <a:ext cx="1384300" cy="311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00CC"/>
              </a:buClr>
            </a:pPr>
            <a:r>
              <a:rPr lang="en-US" altLang="en-US" sz="1200" b="1" u="none" dirty="0"/>
              <a:t>GTA §9.0.2.14</a:t>
            </a:r>
          </a:p>
        </p:txBody>
      </p:sp>
    </p:spTree>
    <p:extLst>
      <p:ext uri="{BB962C8B-B14F-4D97-AF65-F5344CB8AC3E}">
        <p14:creationId xmlns:p14="http://schemas.microsoft.com/office/powerpoint/2010/main" val="53446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941388"/>
            <a:ext cx="4152900" cy="5375275"/>
          </a:xfrm>
          <a:prstGeom prst="rect">
            <a:avLst/>
          </a:prstGeom>
          <a:noFill/>
          <a:ln w="9525">
            <a:solidFill>
              <a:srgbClr val="191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3" name="Rectangle 6"/>
          <p:cNvSpPr>
            <a:spLocks noChangeArrowheads="1"/>
          </p:cNvSpPr>
          <p:nvPr/>
        </p:nvSpPr>
        <p:spPr bwMode="auto">
          <a:xfrm>
            <a:off x="5219700" y="1362075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Description &amp; Benefit</a:t>
            </a:r>
          </a:p>
        </p:txBody>
      </p:sp>
      <p:sp>
        <p:nvSpPr>
          <p:cNvPr id="240644" name="Rectangle 18"/>
          <p:cNvSpPr>
            <a:spLocks noChangeArrowheads="1"/>
          </p:cNvSpPr>
          <p:nvPr/>
        </p:nvSpPr>
        <p:spPr bwMode="auto">
          <a:xfrm>
            <a:off x="5219700" y="3843338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Giving </a:t>
            </a:r>
            <a:r>
              <a:rPr lang="en-US" altLang="en-US" sz="1600" b="1" dirty="0">
                <a:latin typeface="Arial" panose="020B0604020202020204" pitchFamily="34" charset="0"/>
              </a:rPr>
              <a:t>Leadership</a:t>
            </a:r>
          </a:p>
        </p:txBody>
      </p:sp>
      <p:sp>
        <p:nvSpPr>
          <p:cNvPr id="240645" name="Rectangle 18"/>
          <p:cNvSpPr>
            <a:spLocks noChangeArrowheads="1"/>
          </p:cNvSpPr>
          <p:nvPr/>
        </p:nvSpPr>
        <p:spPr bwMode="auto">
          <a:xfrm>
            <a:off x="5219700" y="4845050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Materials</a:t>
            </a:r>
          </a:p>
        </p:txBody>
      </p:sp>
      <p:sp>
        <p:nvSpPr>
          <p:cNvPr id="240646" name="Title 11"/>
          <p:cNvSpPr>
            <a:spLocks noGrp="1"/>
          </p:cNvSpPr>
          <p:nvPr>
            <p:ph type="title" idx="4294967295"/>
          </p:nvPr>
        </p:nvSpPr>
        <p:spPr>
          <a:xfrm>
            <a:off x="1566863" y="-99218"/>
            <a:ext cx="7043737" cy="1143000"/>
          </a:xfrm>
        </p:spPr>
        <p:txBody>
          <a:bodyPr/>
          <a:lstStyle/>
          <a:p>
            <a:r>
              <a:rPr lang="en-US" altLang="en-US" sz="3200" dirty="0" smtClean="0"/>
              <a:t>Proposal Page  C</a:t>
            </a:r>
          </a:p>
        </p:txBody>
      </p:sp>
      <p:sp>
        <p:nvSpPr>
          <p:cNvPr id="240647" name="Rectangle 6"/>
          <p:cNvSpPr>
            <a:spLocks noChangeArrowheads="1"/>
          </p:cNvSpPr>
          <p:nvPr/>
        </p:nvSpPr>
        <p:spPr bwMode="auto">
          <a:xfrm>
            <a:off x="5219700" y="2379663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Pictures and Captions</a:t>
            </a:r>
          </a:p>
        </p:txBody>
      </p:sp>
      <p:sp>
        <p:nvSpPr>
          <p:cNvPr id="240648" name="Slide Number Placeholder 16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972A6D0-5031-4EDF-A3D5-B51802F7E1F5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38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0649" name="Rectangle 18"/>
          <p:cNvSpPr>
            <a:spLocks noChangeArrowheads="1"/>
          </p:cNvSpPr>
          <p:nvPr/>
        </p:nvSpPr>
        <p:spPr bwMode="auto">
          <a:xfrm>
            <a:off x="5229225" y="5508625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Supplies</a:t>
            </a:r>
          </a:p>
        </p:txBody>
      </p:sp>
    </p:spTree>
    <p:extLst>
      <p:ext uri="{BB962C8B-B14F-4D97-AF65-F5344CB8AC3E}">
        <p14:creationId xmlns:p14="http://schemas.microsoft.com/office/powerpoint/2010/main" val="5070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10" descr="512-927 Eagle Scout Service Project Workbook - May 2014 (AD05202014)_Page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950913"/>
            <a:ext cx="3863975" cy="529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59" name="Picture 11" descr="512-927 Eagle Scout Service Project Workbook - May 2014 (AD05202014)_Page_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52500"/>
            <a:ext cx="3862387" cy="529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0" name="Title 7"/>
          <p:cNvSpPr>
            <a:spLocks noGrp="1"/>
          </p:cNvSpPr>
          <p:nvPr>
            <p:ph type="title" idx="4294967295"/>
          </p:nvPr>
        </p:nvSpPr>
        <p:spPr>
          <a:xfrm>
            <a:off x="1566863" y="-10318"/>
            <a:ext cx="7043737" cy="1143000"/>
          </a:xfrm>
        </p:spPr>
        <p:txBody>
          <a:bodyPr/>
          <a:lstStyle/>
          <a:p>
            <a:r>
              <a:rPr lang="en-US" altLang="en-US" sz="3600" dirty="0" smtClean="0"/>
              <a:t>Project Fundraising</a:t>
            </a:r>
          </a:p>
        </p:txBody>
      </p:sp>
      <p:sp>
        <p:nvSpPr>
          <p:cNvPr id="275461" name="TextBox 4"/>
          <p:cNvSpPr txBox="1">
            <a:spLocks noChangeArrowheads="1"/>
          </p:cNvSpPr>
          <p:nvPr/>
        </p:nvSpPr>
        <p:spPr bwMode="auto">
          <a:xfrm>
            <a:off x="2427288" y="4008438"/>
            <a:ext cx="5124450" cy="6286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u="none" dirty="0">
                <a:latin typeface="Arial" panose="020B0604020202020204" pitchFamily="34" charset="0"/>
              </a:rPr>
              <a:t>If donations from other sources do </a:t>
            </a:r>
            <a:r>
              <a:rPr lang="en-US" altLang="en-US" sz="1600" b="1" dirty="0">
                <a:latin typeface="Arial" panose="020B0604020202020204" pitchFamily="34" charset="0"/>
              </a:rPr>
              <a:t>not</a:t>
            </a:r>
            <a:r>
              <a:rPr lang="en-US" altLang="en-US" sz="1600" b="1" u="none" dirty="0">
                <a:latin typeface="Arial" panose="020B0604020202020204" pitchFamily="34" charset="0"/>
              </a:rPr>
              <a:t> exceed $500, the Fundraising Application is not required.</a:t>
            </a:r>
          </a:p>
        </p:txBody>
      </p:sp>
      <p:sp>
        <p:nvSpPr>
          <p:cNvPr id="275462" name="TextBox 4"/>
          <p:cNvSpPr txBox="1">
            <a:spLocks noChangeArrowheads="1"/>
          </p:cNvSpPr>
          <p:nvPr/>
        </p:nvSpPr>
        <p:spPr bwMode="auto">
          <a:xfrm>
            <a:off x="2901950" y="4800600"/>
            <a:ext cx="5173663" cy="10985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u="none" dirty="0">
                <a:latin typeface="Arial" panose="020B0604020202020204" pitchFamily="34" charset="0"/>
              </a:rPr>
              <a:t>The Project </a:t>
            </a:r>
            <a:r>
              <a:rPr lang="en-US" altLang="en-US" sz="1600" b="1" dirty="0">
                <a:latin typeface="Arial" panose="020B0604020202020204" pitchFamily="34" charset="0"/>
              </a:rPr>
              <a:t>Proposal</a:t>
            </a:r>
            <a:r>
              <a:rPr lang="en-US" altLang="en-US" sz="1600" b="1" u="none" dirty="0">
                <a:latin typeface="Arial" panose="020B0604020202020204" pitchFamily="34" charset="0"/>
              </a:rPr>
              <a:t> and </a:t>
            </a:r>
            <a:r>
              <a:rPr lang="en-US" altLang="en-US" sz="1600" b="1" dirty="0">
                <a:latin typeface="Arial" panose="020B0604020202020204" pitchFamily="34" charset="0"/>
              </a:rPr>
              <a:t>Plan</a:t>
            </a:r>
            <a:r>
              <a:rPr lang="en-US" altLang="en-US" sz="1600" b="1" u="none" dirty="0">
                <a:latin typeface="Arial" panose="020B0604020202020204" pitchFamily="34" charset="0"/>
              </a:rPr>
              <a:t> describe how materials will be obtained and expenses paid.  The Project </a:t>
            </a:r>
            <a:r>
              <a:rPr lang="en-US" altLang="en-US" sz="1600" b="1" dirty="0">
                <a:latin typeface="Arial" panose="020B0604020202020204" pitchFamily="34" charset="0"/>
              </a:rPr>
              <a:t>Report</a:t>
            </a:r>
            <a:r>
              <a:rPr lang="en-US" altLang="en-US" sz="1600" b="1" u="none" dirty="0">
                <a:latin typeface="Arial" panose="020B0604020202020204" pitchFamily="34" charset="0"/>
              </a:rPr>
              <a:t> describes the disposition of excess donations.</a:t>
            </a:r>
          </a:p>
        </p:txBody>
      </p:sp>
      <p:sp>
        <p:nvSpPr>
          <p:cNvPr id="275463" name="TextBox 4"/>
          <p:cNvSpPr txBox="1">
            <a:spLocks noChangeArrowheads="1"/>
          </p:cNvSpPr>
          <p:nvPr/>
        </p:nvSpPr>
        <p:spPr bwMode="auto">
          <a:xfrm>
            <a:off x="2036763" y="2411413"/>
            <a:ext cx="4905375" cy="14716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marL="2286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en-US" sz="1600" b="1" u="none" dirty="0">
                <a:latin typeface="Arial" panose="020B0604020202020204" pitchFamily="34" charset="0"/>
              </a:rPr>
              <a:t>	No Application is needed for donations from:</a:t>
            </a:r>
          </a:p>
          <a:p>
            <a:pPr>
              <a:buFontTx/>
              <a:buChar char="•"/>
            </a:pPr>
            <a:r>
              <a:rPr lang="en-US" altLang="en-US" sz="1600" b="1" u="none" dirty="0">
                <a:latin typeface="Arial" panose="020B0604020202020204" pitchFamily="34" charset="0"/>
              </a:rPr>
              <a:t>The Scout or his relatives</a:t>
            </a:r>
          </a:p>
          <a:p>
            <a:pPr>
              <a:buFontTx/>
              <a:buChar char="•"/>
            </a:pPr>
            <a:r>
              <a:rPr lang="en-US" altLang="en-US" sz="1600" b="1" u="none" dirty="0">
                <a:latin typeface="Arial" panose="020B0604020202020204" pitchFamily="34" charset="0"/>
              </a:rPr>
              <a:t>The Scout’s Unit or Chartered Organization</a:t>
            </a:r>
          </a:p>
          <a:p>
            <a:pPr>
              <a:buFontTx/>
              <a:buChar char="•"/>
            </a:pPr>
            <a:r>
              <a:rPr lang="en-US" altLang="en-US" sz="1600" b="1" u="none" dirty="0">
                <a:latin typeface="Arial" panose="020B0604020202020204" pitchFamily="34" charset="0"/>
              </a:rPr>
              <a:t>Other members of the Scout’s Unit</a:t>
            </a:r>
          </a:p>
          <a:p>
            <a:pPr>
              <a:buFontTx/>
              <a:buChar char="•"/>
            </a:pPr>
            <a:r>
              <a:rPr lang="en-US" altLang="en-US" sz="1600" b="1" u="none" dirty="0">
                <a:latin typeface="Arial" panose="020B0604020202020204" pitchFamily="34" charset="0"/>
              </a:rPr>
              <a:t>The Project beneficiary</a:t>
            </a:r>
          </a:p>
        </p:txBody>
      </p:sp>
      <p:sp>
        <p:nvSpPr>
          <p:cNvPr id="275464" name="Slide Number Placeholder 10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75C3A3E-B23C-4703-B521-2103B23753F0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39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5466" name="TextBox 4"/>
          <p:cNvSpPr txBox="1">
            <a:spLocks noChangeArrowheads="1"/>
          </p:cNvSpPr>
          <p:nvPr/>
        </p:nvSpPr>
        <p:spPr bwMode="auto">
          <a:xfrm>
            <a:off x="1550988" y="1779588"/>
            <a:ext cx="5143500" cy="476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u="none" dirty="0">
                <a:latin typeface="Arial" panose="020B0604020202020204" pitchFamily="34" charset="0"/>
              </a:rPr>
              <a:t>The Workbook includes a Fundraising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1775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Scout Rank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spc="20" dirty="0" smtClean="0">
                <a:latin typeface="Bookman Old Style"/>
                <a:cs typeface="Bookman Old Style"/>
              </a:rPr>
              <a:t>Earning </a:t>
            </a:r>
            <a:r>
              <a:rPr lang="en-US" sz="3600" b="0" dirty="0">
                <a:latin typeface="Bookman Old Style"/>
                <a:cs typeface="Bookman Old Style"/>
              </a:rPr>
              <a:t>the rank of </a:t>
            </a:r>
            <a:r>
              <a:rPr lang="en-US" sz="3600" b="0" spc="-5" dirty="0">
                <a:latin typeface="Bookman Old Style"/>
                <a:cs typeface="Bookman Old Style"/>
              </a:rPr>
              <a:t>Eagle Scout </a:t>
            </a:r>
            <a:r>
              <a:rPr lang="en-US" sz="3600" b="0" dirty="0">
                <a:latin typeface="Bookman Old Style"/>
                <a:cs typeface="Bookman Old Style"/>
              </a:rPr>
              <a:t>is a  special</a:t>
            </a:r>
            <a:r>
              <a:rPr lang="en-US" sz="3600" b="0" spc="-10" dirty="0">
                <a:latin typeface="Bookman Old Style"/>
                <a:cs typeface="Bookman Old Style"/>
              </a:rPr>
              <a:t> </a:t>
            </a:r>
            <a:r>
              <a:rPr lang="en-US" sz="3600" b="0" spc="-5" dirty="0">
                <a:latin typeface="Bookman Old Style"/>
                <a:cs typeface="Bookman Old Style"/>
              </a:rPr>
              <a:t>event.	Fewer than </a:t>
            </a:r>
            <a:r>
              <a:rPr lang="en-US" sz="3600" b="0" dirty="0" smtClean="0">
                <a:latin typeface="Bookman Old Style"/>
                <a:cs typeface="Bookman Old Style"/>
              </a:rPr>
              <a:t>5%</a:t>
            </a:r>
            <a:r>
              <a:rPr lang="en-US" sz="3600" b="0" spc="-25" dirty="0" smtClean="0">
                <a:latin typeface="Bookman Old Style"/>
                <a:cs typeface="Bookman Old Style"/>
              </a:rPr>
              <a:t> </a:t>
            </a:r>
            <a:r>
              <a:rPr lang="en-US" sz="3600" b="0" spc="-5" dirty="0">
                <a:latin typeface="Bookman Old Style"/>
                <a:cs typeface="Bookman Old Style"/>
              </a:rPr>
              <a:t>of</a:t>
            </a:r>
            <a:r>
              <a:rPr lang="en-US" sz="3600" b="0" spc="-30" dirty="0">
                <a:latin typeface="Bookman Old Style"/>
                <a:cs typeface="Bookman Old Style"/>
              </a:rPr>
              <a:t> </a:t>
            </a:r>
            <a:r>
              <a:rPr lang="en-US" sz="3600" b="0" spc="-5" dirty="0" smtClean="0">
                <a:latin typeface="Bookman Old Style"/>
                <a:cs typeface="Bookman Old Style"/>
              </a:rPr>
              <a:t>Scouts </a:t>
            </a:r>
            <a:r>
              <a:rPr lang="en-US" sz="3600" b="0" spc="-5" dirty="0">
                <a:latin typeface="Bookman Old Style"/>
                <a:cs typeface="Bookman Old Style"/>
              </a:rPr>
              <a:t>earn </a:t>
            </a:r>
            <a:r>
              <a:rPr lang="en-US" sz="3600" b="0" dirty="0">
                <a:latin typeface="Bookman Old Style"/>
                <a:cs typeface="Bookman Old Style"/>
              </a:rPr>
              <a:t>this  </a:t>
            </a:r>
            <a:r>
              <a:rPr lang="en-US" sz="3600" b="0" spc="-5" dirty="0">
                <a:latin typeface="Bookman Old Style"/>
                <a:cs typeface="Bookman Old Style"/>
              </a:rPr>
              <a:t>distinction each</a:t>
            </a:r>
            <a:r>
              <a:rPr lang="en-US" sz="3600" b="0" spc="-70" dirty="0">
                <a:latin typeface="Bookman Old Style"/>
                <a:cs typeface="Bookman Old Style"/>
              </a:rPr>
              <a:t> </a:t>
            </a:r>
            <a:r>
              <a:rPr lang="en-US" sz="3600" b="0" dirty="0">
                <a:latin typeface="Bookman Old Style"/>
                <a:cs typeface="Bookman Old Style"/>
              </a:rPr>
              <a:t>year.</a:t>
            </a:r>
            <a:endParaRPr lang="en-US" sz="3600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3574732"/>
            <a:ext cx="5341939" cy="1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6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0"/>
          <p:cNvSpPr>
            <a:spLocks noGrp="1"/>
          </p:cNvSpPr>
          <p:nvPr>
            <p:ph type="title" idx="4294967295"/>
          </p:nvPr>
        </p:nvSpPr>
        <p:spPr>
          <a:xfrm>
            <a:off x="1566863" y="135732"/>
            <a:ext cx="7043737" cy="1143000"/>
          </a:xfrm>
        </p:spPr>
        <p:txBody>
          <a:bodyPr/>
          <a:lstStyle/>
          <a:p>
            <a:r>
              <a:rPr lang="en-US" altLang="en-US" sz="3200" dirty="0" smtClean="0"/>
              <a:t>Proposal Page  D</a:t>
            </a:r>
          </a:p>
        </p:txBody>
      </p:sp>
      <p:sp>
        <p:nvSpPr>
          <p:cNvPr id="242691" name="Rectangle 6"/>
          <p:cNvSpPr>
            <a:spLocks noChangeArrowheads="1"/>
          </p:cNvSpPr>
          <p:nvPr/>
        </p:nvSpPr>
        <p:spPr bwMode="auto">
          <a:xfrm>
            <a:off x="5840413" y="1347788"/>
            <a:ext cx="27051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Tools</a:t>
            </a:r>
          </a:p>
        </p:txBody>
      </p:sp>
      <p:sp>
        <p:nvSpPr>
          <p:cNvPr id="242692" name="Rectangle 18"/>
          <p:cNvSpPr>
            <a:spLocks noChangeArrowheads="1"/>
          </p:cNvSpPr>
          <p:nvPr/>
        </p:nvSpPr>
        <p:spPr bwMode="auto">
          <a:xfrm>
            <a:off x="5821363" y="3792538"/>
            <a:ext cx="2743200" cy="5905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Prelim Cost Estimate, Funding and Donations</a:t>
            </a:r>
          </a:p>
        </p:txBody>
      </p:sp>
      <p:sp>
        <p:nvSpPr>
          <p:cNvPr id="242693" name="Rectangle 18"/>
          <p:cNvSpPr>
            <a:spLocks noChangeArrowheads="1"/>
          </p:cNvSpPr>
          <p:nvPr/>
        </p:nvSpPr>
        <p:spPr bwMode="auto">
          <a:xfrm>
            <a:off x="5840413" y="4897438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Project Phases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5821363" y="2825750"/>
            <a:ext cx="27432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Permits &amp; Permissions – </a:t>
            </a:r>
            <a:br>
              <a:rPr lang="en-US" altLang="en-US" sz="1600" b="1" u="none" dirty="0">
                <a:latin typeface="Arial" panose="020B0604020202020204" pitchFamily="34" charset="0"/>
              </a:rPr>
            </a:br>
            <a:r>
              <a:rPr lang="en-US" altLang="en-US" sz="1600" b="1" u="none" dirty="0">
                <a:latin typeface="Arial" panose="020B0604020202020204" pitchFamily="34" charset="0"/>
              </a:rPr>
              <a:t>Tour Permit if the location is remote</a:t>
            </a:r>
          </a:p>
        </p:txBody>
      </p:sp>
      <p:sp>
        <p:nvSpPr>
          <p:cNvPr id="242695" name="Slide Number Placeholder 1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5F5E6AE-1B58-44A1-AB58-029EA91E0812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40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426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027113"/>
            <a:ext cx="3883025" cy="50244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7" name="Rectangle 6"/>
          <p:cNvSpPr>
            <a:spLocks noChangeArrowheads="1"/>
          </p:cNvSpPr>
          <p:nvPr/>
        </p:nvSpPr>
        <p:spPr bwMode="auto">
          <a:xfrm>
            <a:off x="5830888" y="2112963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Other Needs</a:t>
            </a:r>
          </a:p>
        </p:txBody>
      </p:sp>
    </p:spTree>
    <p:extLst>
      <p:ext uri="{BB962C8B-B14F-4D97-AF65-F5344CB8AC3E}">
        <p14:creationId xmlns:p14="http://schemas.microsoft.com/office/powerpoint/2010/main" val="11293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1"/>
          <p:cNvSpPr>
            <a:spLocks noGrp="1"/>
          </p:cNvSpPr>
          <p:nvPr>
            <p:ph type="title" idx="4294967295"/>
          </p:nvPr>
        </p:nvSpPr>
        <p:spPr>
          <a:xfrm>
            <a:off x="1566863" y="-23494"/>
            <a:ext cx="7043737" cy="1143000"/>
          </a:xfrm>
        </p:spPr>
        <p:txBody>
          <a:bodyPr/>
          <a:lstStyle/>
          <a:p>
            <a:r>
              <a:rPr lang="en-US" altLang="en-US" sz="3200" dirty="0" smtClean="0"/>
              <a:t>Proposal Page  E</a:t>
            </a:r>
          </a:p>
        </p:txBody>
      </p:sp>
      <p:sp>
        <p:nvSpPr>
          <p:cNvPr id="244739" name="Rectangle 6"/>
          <p:cNvSpPr>
            <a:spLocks noChangeArrowheads="1"/>
          </p:cNvSpPr>
          <p:nvPr/>
        </p:nvSpPr>
        <p:spPr bwMode="auto">
          <a:xfrm>
            <a:off x="5821363" y="1990725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Safety! – Safety! </a:t>
            </a:r>
            <a:r>
              <a:rPr lang="en-US" altLang="en-US" sz="1600" b="1" u="none" dirty="0"/>
              <a:t>–</a:t>
            </a:r>
            <a:r>
              <a:rPr lang="en-US" altLang="en-US" sz="1600" b="1" u="none" dirty="0">
                <a:latin typeface="Arial" panose="020B0604020202020204" pitchFamily="34" charset="0"/>
              </a:rPr>
              <a:t> Safety!</a:t>
            </a:r>
          </a:p>
        </p:txBody>
      </p:sp>
      <p:sp>
        <p:nvSpPr>
          <p:cNvPr id="244740" name="Rectangle 18"/>
          <p:cNvSpPr>
            <a:spLocks noChangeArrowheads="1"/>
          </p:cNvSpPr>
          <p:nvPr/>
        </p:nvSpPr>
        <p:spPr bwMode="auto">
          <a:xfrm>
            <a:off x="5821363" y="3543300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Candidate’s Promise</a:t>
            </a:r>
          </a:p>
        </p:txBody>
      </p:sp>
      <p:sp>
        <p:nvSpPr>
          <p:cNvPr id="244741" name="Rectangle 18"/>
          <p:cNvSpPr>
            <a:spLocks noChangeArrowheads="1"/>
          </p:cNvSpPr>
          <p:nvPr/>
        </p:nvSpPr>
        <p:spPr bwMode="auto">
          <a:xfrm>
            <a:off x="5821363" y="4633913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Approval Signatures</a:t>
            </a: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5830888" y="2695575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Final Planning</a:t>
            </a:r>
          </a:p>
        </p:txBody>
      </p:sp>
      <p:sp>
        <p:nvSpPr>
          <p:cNvPr id="244743" name="Rectangle 6"/>
          <p:cNvSpPr>
            <a:spLocks noChangeArrowheads="1"/>
          </p:cNvSpPr>
          <p:nvPr/>
        </p:nvSpPr>
        <p:spPr bwMode="auto">
          <a:xfrm>
            <a:off x="5821363" y="1263650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Logistics</a:t>
            </a:r>
          </a:p>
        </p:txBody>
      </p:sp>
      <p:sp>
        <p:nvSpPr>
          <p:cNvPr id="244744" name="Slide Number Placeholder 14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1D730C9-4FD6-4BC8-8067-B119B1669C16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41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447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52500"/>
            <a:ext cx="4268788" cy="55229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3" y="274638"/>
            <a:ext cx="6959917" cy="811212"/>
          </a:xfrm>
        </p:spPr>
        <p:txBody>
          <a:bodyPr/>
          <a:lstStyle/>
          <a:p>
            <a:r>
              <a:rPr lang="en-US" dirty="0"/>
              <a:t>9.0.2.7 “Proposal Must Be Approved … Before You Start</a:t>
            </a:r>
            <a:r>
              <a:rPr lang="en-US" dirty="0" smtClean="0"/>
              <a:t>” </a:t>
            </a:r>
            <a:r>
              <a:rPr lang="en-US" dirty="0"/>
              <a:t>– </a:t>
            </a:r>
            <a:r>
              <a:rPr lang="en-US" sz="2000" dirty="0"/>
              <a:t>Guide to Advancement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F421F3-2418-4A39-A443-399D23D7907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490" y="1417638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Five Tests of an Acceptable Eagle Scout Service Project.</a:t>
            </a:r>
            <a:r>
              <a:rPr lang="en-US" dirty="0">
                <a:solidFill>
                  <a:srgbClr val="FFFFFF"/>
                </a:solidFill>
              </a:rPr>
              <a:t> The proposal is an overview, but also the </a:t>
            </a:r>
            <a:r>
              <a:rPr lang="en-US" i="1" dirty="0">
                <a:solidFill>
                  <a:srgbClr val="FFFFFF"/>
                </a:solidFill>
              </a:rPr>
              <a:t>beginnings</a:t>
            </a:r>
            <a:r>
              <a:rPr lang="en-US" dirty="0">
                <a:solidFill>
                  <a:srgbClr val="FFFFFF"/>
                </a:solidFill>
              </a:rPr>
              <a:t> of planning. It shows the unit leader and any representatives of a unit committee, council, or district, that the following tests can be met.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1. The </a:t>
            </a:r>
            <a:r>
              <a:rPr lang="en-US" b="1" i="1" dirty="0">
                <a:solidFill>
                  <a:srgbClr val="FFFFFF"/>
                </a:solidFill>
              </a:rPr>
              <a:t>project provides sufficient opportunity to meet the requirement.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2. The </a:t>
            </a:r>
            <a:r>
              <a:rPr lang="en-US" b="1" i="1" dirty="0">
                <a:solidFill>
                  <a:srgbClr val="FFFFFF"/>
                </a:solidFill>
              </a:rPr>
              <a:t>project appears to be feasible.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3. Safety </a:t>
            </a:r>
            <a:r>
              <a:rPr lang="en-US" b="1" i="1" dirty="0">
                <a:solidFill>
                  <a:srgbClr val="FFFFFF"/>
                </a:solidFill>
              </a:rPr>
              <a:t>issues will be addressed.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4. Action </a:t>
            </a:r>
            <a:r>
              <a:rPr lang="en-US" b="1" i="1" dirty="0">
                <a:solidFill>
                  <a:srgbClr val="FFFFFF"/>
                </a:solidFill>
              </a:rPr>
              <a:t>steps for further detailed planning are included.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5. The </a:t>
            </a:r>
            <a:r>
              <a:rPr lang="en-US" b="1" i="1" dirty="0">
                <a:solidFill>
                  <a:srgbClr val="FFFFFF"/>
                </a:solidFill>
              </a:rPr>
              <a:t>young man is on the right track with a reasonable chance for a positive experience</a:t>
            </a:r>
            <a:r>
              <a:rPr lang="en-US" b="1" i="1" dirty="0" smtClean="0">
                <a:solidFill>
                  <a:srgbClr val="FFFFFF"/>
                </a:solidFill>
              </a:rPr>
              <a:t>.</a:t>
            </a:r>
          </a:p>
          <a:p>
            <a:endParaRPr lang="en-US" b="1" i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The detail required for a proposal depends on project complexity. It must be enough to provide a level of confidence for a council or district reviewer that the above tests can be met, but not so much that—based on the possibility a proposal can be rejected—it does not respect the time it takes to </a:t>
            </a:r>
            <a:r>
              <a:rPr lang="en-US" dirty="0" smtClean="0">
                <a:solidFill>
                  <a:srgbClr val="FFFFFF"/>
                </a:solidFill>
              </a:rPr>
              <a:t>prepare.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02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263335" y="3029161"/>
            <a:ext cx="1650655" cy="3324928"/>
            <a:chOff x="7989669" y="3433049"/>
            <a:chExt cx="1815720" cy="3768252"/>
          </a:xfrm>
        </p:grpSpPr>
        <p:sp>
          <p:nvSpPr>
            <p:cNvPr id="64" name="Line 35"/>
            <p:cNvSpPr>
              <a:spLocks noChangeShapeType="1"/>
            </p:cNvSpPr>
            <p:nvPr/>
          </p:nvSpPr>
          <p:spPr bwMode="auto">
            <a:xfrm rot="5400000">
              <a:off x="8574921" y="4472328"/>
              <a:ext cx="645217" cy="9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" name="Line 35"/>
            <p:cNvSpPr>
              <a:spLocks noChangeShapeType="1"/>
            </p:cNvSpPr>
            <p:nvPr/>
          </p:nvSpPr>
          <p:spPr bwMode="auto">
            <a:xfrm rot="5400000" flipV="1">
              <a:off x="8425319" y="5691548"/>
              <a:ext cx="944420" cy="93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8211729" y="3433049"/>
              <a:ext cx="1371600" cy="900759"/>
            </a:xfrm>
            <a:prstGeom prst="rect">
              <a:avLst/>
            </a:prstGeom>
            <a:solidFill>
              <a:srgbClr val="B9E3A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lang="en-US" sz="1400" i="1" dirty="0">
                  <a:latin typeface="Comic Sans MS" charset="0"/>
                  <a:cs typeface="+mn-cs"/>
                </a:rPr>
                <a:t>District</a:t>
              </a:r>
              <a:br>
                <a:rPr lang="en-US" sz="1400" i="1" dirty="0">
                  <a:latin typeface="Comic Sans MS" charset="0"/>
                  <a:cs typeface="+mn-cs"/>
                </a:rPr>
              </a:br>
              <a:r>
                <a:rPr lang="en-US" sz="1400" i="1" dirty="0">
                  <a:latin typeface="Comic Sans MS" charset="0"/>
                  <a:cs typeface="+mn-cs"/>
                </a:rPr>
                <a:t>Approver</a:t>
              </a:r>
              <a:br>
                <a:rPr lang="en-US" sz="1400" i="1" dirty="0">
                  <a:latin typeface="Comic Sans MS" charset="0"/>
                  <a:cs typeface="+mn-cs"/>
                </a:rPr>
              </a:br>
              <a:r>
                <a:rPr lang="en-US" sz="1400" i="1" dirty="0">
                  <a:latin typeface="Comic Sans MS" charset="0"/>
                  <a:cs typeface="+mn-cs"/>
                </a:rPr>
                <a:t>Signature</a:t>
              </a:r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7995585" y="4793847"/>
              <a:ext cx="1803889" cy="1044729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/>
            <a:lstStyle/>
            <a:p>
              <a:pPr algn="ctr" defTabSz="914608">
                <a:defRPr/>
              </a:pPr>
              <a:r>
                <a:rPr lang="en-US" b="1" i="1" dirty="0" smtClean="0">
                  <a:latin typeface="Comic Sans MS" charset="0"/>
                  <a:cs typeface="+mn-cs"/>
                </a:rPr>
                <a:t>Prepare Final Plans</a:t>
              </a:r>
              <a:endParaRPr lang="en-US" b="1" i="1" dirty="0">
                <a:latin typeface="Comic Sans MS" charset="0"/>
                <a:cs typeface="+mn-cs"/>
              </a:endParaRPr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7989669" y="6160195"/>
              <a:ext cx="1815720" cy="104110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 anchorCtr="0"/>
            <a:lstStyle/>
            <a:p>
              <a:pPr algn="ctr" defTabSz="914608">
                <a:defRPr/>
              </a:pPr>
              <a:r>
                <a:rPr lang="en-US" sz="2200" b="1" i="1" dirty="0">
                  <a:latin typeface="Comic Sans MS" charset="0"/>
                  <a:cs typeface="+mn-cs"/>
                </a:rPr>
                <a:t>Do Project</a:t>
              </a:r>
            </a:p>
          </p:txBody>
        </p:sp>
      </p:grpSp>
      <p:sp>
        <p:nvSpPr>
          <p:cNvPr id="62" name="Line 33"/>
          <p:cNvSpPr>
            <a:spLocks noChangeShapeType="1"/>
          </p:cNvSpPr>
          <p:nvPr/>
        </p:nvSpPr>
        <p:spPr bwMode="auto">
          <a:xfrm flipV="1">
            <a:off x="6979249" y="3426554"/>
            <a:ext cx="49015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 rot="5400000">
            <a:off x="7808358" y="3815761"/>
            <a:ext cx="569309" cy="83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3818959" y="1679991"/>
            <a:ext cx="2321270" cy="627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 flipV="1">
            <a:off x="7140599" y="1686261"/>
            <a:ext cx="40778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3957182" y="1350936"/>
            <a:ext cx="548409" cy="28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 dirty="0">
                <a:solidFill>
                  <a:schemeClr val="bg1"/>
                </a:solidFill>
                <a:latin typeface="Comic Sans MS" charset="0"/>
                <a:cs typeface="+mn-cs"/>
              </a:rPr>
              <a:t>OK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4572352" y="4050504"/>
            <a:ext cx="548409" cy="4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 dirty="0">
                <a:solidFill>
                  <a:schemeClr val="bg1"/>
                </a:solidFill>
                <a:latin typeface="Comic Sans MS" charset="0"/>
                <a:cs typeface="+mn-cs"/>
              </a:rPr>
              <a:t>Not OK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5280171" y="3149827"/>
            <a:ext cx="548409" cy="28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 dirty="0">
                <a:solidFill>
                  <a:schemeClr val="bg1"/>
                </a:solidFill>
                <a:latin typeface="Comic Sans MS" charset="0"/>
                <a:cs typeface="+mn-cs"/>
              </a:rPr>
              <a:t>OK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55742" y="3103685"/>
            <a:ext cx="1246909" cy="645739"/>
          </a:xfrm>
          <a:prstGeom prst="rect">
            <a:avLst/>
          </a:prstGeom>
          <a:solidFill>
            <a:srgbClr val="B9E3A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82058" tIns="41029" rIns="82058" bIns="41029"/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Comic Sans MS" charset="0"/>
                <a:cs typeface="+mn-cs"/>
              </a:rPr>
              <a:t>Unit Leader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Signature *</a:t>
            </a: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2182141" y="1686261"/>
            <a:ext cx="40778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rot="5400000" flipV="1">
            <a:off x="599286" y="2960996"/>
            <a:ext cx="35982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rot="5400000" flipV="1">
            <a:off x="3148945" y="2312429"/>
            <a:ext cx="435683" cy="577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1953942" y="2514423"/>
            <a:ext cx="4796412" cy="1700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rot="16200000">
            <a:off x="1732053" y="2302534"/>
            <a:ext cx="44374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 flipV="1">
            <a:off x="779205" y="2792093"/>
            <a:ext cx="738168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rot="16200000" flipH="1" flipV="1">
            <a:off x="7685650" y="2311640"/>
            <a:ext cx="96090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rot="5400000" flipV="1">
            <a:off x="4372527" y="4169639"/>
            <a:ext cx="4921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 flipH="1" flipV="1">
            <a:off x="2622702" y="4415721"/>
            <a:ext cx="199404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 rot="16200000">
            <a:off x="2332245" y="4125265"/>
            <a:ext cx="5809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1394828" y="3426554"/>
            <a:ext cx="415636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flipV="1">
            <a:off x="3349974" y="3426554"/>
            <a:ext cx="49015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V="1">
            <a:off x="5316308" y="3426554"/>
            <a:ext cx="498764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2760464" y="2109470"/>
            <a:ext cx="548409" cy="4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 dirty="0">
                <a:solidFill>
                  <a:schemeClr val="bg1"/>
                </a:solidFill>
                <a:latin typeface="Comic Sans MS" charset="0"/>
                <a:cs typeface="+mn-cs"/>
              </a:rPr>
              <a:t>Not OK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6079" y="2283927"/>
            <a:ext cx="1460500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charset="0"/>
                <a:cs typeface="+mn-cs"/>
              </a:rPr>
              <a:t>Start Here</a:t>
            </a:r>
          </a:p>
        </p:txBody>
      </p:sp>
      <p:sp>
        <p:nvSpPr>
          <p:cNvPr id="50181" name="AutoShape 5"/>
          <p:cNvSpPr>
            <a:spLocks noChangeAspect="1" noChangeArrowheads="1"/>
          </p:cNvSpPr>
          <p:nvPr/>
        </p:nvSpPr>
        <p:spPr bwMode="auto">
          <a:xfrm>
            <a:off x="2590932" y="1121485"/>
            <a:ext cx="1551709" cy="1129553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ctr" defTabSz="914608">
              <a:defRPr/>
            </a:pPr>
            <a:r>
              <a:rPr lang="en-US" sz="1400" i="1" dirty="0">
                <a:latin typeface="Comic Sans MS" charset="0"/>
                <a:cs typeface="+mn-cs"/>
              </a:rPr>
              <a:t>Discuss with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Unit Leader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4833984"/>
            <a:ext cx="5917289" cy="1369903"/>
            <a:chOff x="0" y="5478510"/>
            <a:chExt cx="6509018" cy="1190145"/>
          </a:xfrm>
        </p:grpSpPr>
        <p:sp>
          <p:nvSpPr>
            <p:cNvPr id="50223" name="Text Box 47"/>
            <p:cNvSpPr txBox="1">
              <a:spLocks noChangeArrowheads="1"/>
            </p:cNvSpPr>
            <p:nvPr/>
          </p:nvSpPr>
          <p:spPr bwMode="auto">
            <a:xfrm>
              <a:off x="0" y="5478510"/>
              <a:ext cx="6509018" cy="5615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40">
              <a:spAutoFit/>
            </a:bodyPr>
            <a:lstStyle>
              <a:lvl1pPr marL="292100" indent="-292100"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55561" indent="0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+mn-cs"/>
                </a:rPr>
                <a:t>* Beneficiary Signature may be obtained prior to Unit Leader’s  or Committee signature</a:t>
              </a:r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0" y="6107135"/>
              <a:ext cx="6378155" cy="5615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92100" indent="-292100"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364703" indent="-307718">
                <a:spcBef>
                  <a:spcPct val="50000"/>
                </a:spcBef>
                <a:buFont typeface="Arial"/>
                <a:buChar char="•"/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+mn-cs"/>
                </a:rPr>
                <a:t>District signature MUST be the last to be obtained</a:t>
              </a:r>
            </a:p>
          </p:txBody>
        </p:sp>
      </p:grpSp>
      <p:sp>
        <p:nvSpPr>
          <p:cNvPr id="50189" name="Oval 13"/>
          <p:cNvSpPr>
            <a:spLocks noChangeAspect="1" noChangeArrowheads="1"/>
          </p:cNvSpPr>
          <p:nvPr/>
        </p:nvSpPr>
        <p:spPr bwMode="auto">
          <a:xfrm>
            <a:off x="1539856" y="1283119"/>
            <a:ext cx="828137" cy="80628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square" lIns="82058" tIns="41029" rIns="82058" bIns="41029" anchor="ctr"/>
          <a:lstStyle/>
          <a:p>
            <a:pPr algn="ctr" defTabSz="914608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Comic Sans MS" charset="0"/>
                <a:cs typeface="+mn-cs"/>
              </a:rPr>
              <a:t>Get an Idea</a:t>
            </a:r>
            <a:endParaRPr lang="en-US" sz="1400" b="1" i="1" dirty="0">
              <a:latin typeface="Comic Sans MS" charset="0"/>
              <a:cs typeface="+mn-cs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549719" y="1363392"/>
            <a:ext cx="1232764" cy="645739"/>
          </a:xfrm>
          <a:prstGeom prst="rect">
            <a:avLst/>
          </a:prstGeom>
          <a:solidFill>
            <a:srgbClr val="B9E3A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82058" tIns="41029" rIns="82058" bIns="41029"/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Comic Sans MS" charset="0"/>
                <a:cs typeface="+mn-cs"/>
              </a:rPr>
              <a:t>Beneficiary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Signature *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806381" y="3103686"/>
            <a:ext cx="1246909" cy="645739"/>
          </a:xfrm>
          <a:prstGeom prst="rect">
            <a:avLst/>
          </a:prstGeom>
          <a:solidFill>
            <a:srgbClr val="B9E3A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82058" tIns="41029" rIns="82058" bIns="41029"/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Comic Sans MS" charset="0"/>
                <a:cs typeface="+mn-cs"/>
              </a:rPr>
              <a:t>Committee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Signature *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469557" y="3029162"/>
            <a:ext cx="1246909" cy="794787"/>
          </a:xfrm>
          <a:prstGeom prst="rect">
            <a:avLst/>
          </a:prstGeom>
          <a:solidFill>
            <a:srgbClr val="B9E3A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82058" tIns="41029" rIns="82058" bIns="4102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Comic Sans MS" charset="0"/>
                <a:cs typeface="+mn-cs"/>
              </a:rPr>
              <a:t>District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Approver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Signature</a:t>
            </a:r>
          </a:p>
        </p:txBody>
      </p:sp>
      <p:sp>
        <p:nvSpPr>
          <p:cNvPr id="50185" name="AutoShape 9"/>
          <p:cNvSpPr>
            <a:spLocks noChangeAspect="1" noChangeArrowheads="1"/>
          </p:cNvSpPr>
          <p:nvPr/>
        </p:nvSpPr>
        <p:spPr bwMode="auto">
          <a:xfrm>
            <a:off x="3842754" y="2861778"/>
            <a:ext cx="1551709" cy="1129553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ctr" defTabSz="914608">
              <a:defRPr/>
            </a:pPr>
            <a:r>
              <a:rPr lang="en-US" sz="1400" i="1" dirty="0">
                <a:latin typeface="Comic Sans MS" charset="0"/>
                <a:cs typeface="+mn-cs"/>
              </a:rPr>
              <a:t>Present to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Committee</a:t>
            </a:r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1814570" y="3025139"/>
            <a:ext cx="1616266" cy="8028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ctr" defTabSz="914608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 smtClean="0">
                <a:latin typeface="Comic Sans MS" charset="0"/>
                <a:cs typeface="+mn-cs"/>
              </a:rPr>
              <a:t>Proposal</a:t>
            </a:r>
            <a:r>
              <a:rPr lang="en-US" sz="1400" i="1" dirty="0">
                <a:latin typeface="Comic Sans MS" charset="0"/>
                <a:cs typeface="+mn-cs"/>
              </a:rPr>
              <a:t/>
            </a:r>
            <a:br>
              <a:rPr lang="en-US" sz="1400" i="1" dirty="0">
                <a:latin typeface="Comic Sans MS" charset="0"/>
                <a:cs typeface="+mn-cs"/>
              </a:rPr>
            </a:br>
            <a:endParaRPr lang="en-US" sz="1400" b="1" i="1" dirty="0">
              <a:latin typeface="Comic Sans MS" charset="0"/>
              <a:cs typeface="+mn-cs"/>
            </a:endParaRPr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V="1">
            <a:off x="1154557" y="1686261"/>
            <a:ext cx="39632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55742" y="1296261"/>
            <a:ext cx="1161175" cy="780000"/>
          </a:xfrm>
          <a:prstGeom prst="rect">
            <a:avLst/>
          </a:prstGeom>
          <a:solidFill>
            <a:srgbClr val="B9E3A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82058" tIns="41029" rIns="82058" bIns="41029"/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Comic Sans MS" charset="0"/>
                <a:cs typeface="+mn-cs"/>
              </a:rPr>
              <a:t>Scout Reads &amp; 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Signs Book</a:t>
            </a:r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6140229" y="1284846"/>
            <a:ext cx="1186552" cy="80283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algn="ctr" defTabSz="914608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i="1" dirty="0">
                <a:latin typeface="Comic Sans MS" charset="0"/>
                <a:cs typeface="+mn-cs"/>
              </a:rPr>
              <a:t>Meet with</a:t>
            </a:r>
            <a:br>
              <a:rPr lang="en-US" sz="1400" i="1" dirty="0">
                <a:latin typeface="Comic Sans MS" charset="0"/>
                <a:cs typeface="+mn-cs"/>
              </a:rPr>
            </a:br>
            <a:r>
              <a:rPr lang="en-US" sz="1400" i="1" dirty="0">
                <a:latin typeface="Comic Sans MS" charset="0"/>
                <a:cs typeface="+mn-cs"/>
              </a:rPr>
              <a:t>Beneficiary</a:t>
            </a:r>
            <a:endParaRPr lang="en-US" sz="1400" b="1" i="1" dirty="0">
              <a:latin typeface="Comic Sans MS" charset="0"/>
              <a:cs typeface="+mn-cs"/>
            </a:endParaRPr>
          </a:p>
        </p:txBody>
      </p:sp>
      <p:sp>
        <p:nvSpPr>
          <p:cNvPr id="56" name="Up Arrow 55"/>
          <p:cNvSpPr/>
          <p:nvPr/>
        </p:nvSpPr>
        <p:spPr bwMode="auto">
          <a:xfrm rot="2280000">
            <a:off x="6317274" y="3405736"/>
            <a:ext cx="355012" cy="2934783"/>
          </a:xfrm>
          <a:prstGeom prst="upArrow">
            <a:avLst/>
          </a:prstGeom>
          <a:solidFill>
            <a:srgbClr val="FFFF00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914608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79250" y="4099577"/>
            <a:ext cx="2152854" cy="2526686"/>
            <a:chOff x="7677174" y="4646187"/>
            <a:chExt cx="2368139" cy="2863578"/>
          </a:xfrm>
        </p:grpSpPr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7974518" y="5054210"/>
              <a:ext cx="1918781" cy="2006990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/>
            <a:lstStyle>
              <a:lvl1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1917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19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en-US" sz="1400" i="1" dirty="0">
                <a:latin typeface="Comic Sans MS" charset="0"/>
                <a:cs typeface="+mn-cs"/>
              </a:endParaRPr>
            </a:p>
          </p:txBody>
        </p:sp>
        <p:sp>
          <p:nvSpPr>
            <p:cNvPr id="59" name="Line 35"/>
            <p:cNvSpPr>
              <a:spLocks noChangeShapeType="1"/>
            </p:cNvSpPr>
            <p:nvPr/>
          </p:nvSpPr>
          <p:spPr bwMode="auto">
            <a:xfrm rot="5400000" flipV="1">
              <a:off x="8719433" y="5606049"/>
              <a:ext cx="36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7677174" y="6778245"/>
              <a:ext cx="2286000" cy="73152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rIns="0" anchor="ctr" anchorCtr="0"/>
            <a:lstStyle/>
            <a:p>
              <a:pPr algn="ctr" defTabSz="914608">
                <a:defRPr/>
              </a:pPr>
              <a:r>
                <a:rPr lang="en-US" sz="2200" b="1" i="1" dirty="0">
                  <a:latin typeface="Comic Sans MS" charset="0"/>
                  <a:cs typeface="+mn-cs"/>
                </a:rPr>
                <a:t>Do Project</a:t>
              </a:r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 rot="5400000" flipV="1">
              <a:off x="8678364" y="6612634"/>
              <a:ext cx="36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759313" y="4646187"/>
              <a:ext cx="2286000" cy="9144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rIns="0" anchor="ctr"/>
            <a:lstStyle/>
            <a:p>
              <a:pPr algn="ctr" defTabSz="914608">
                <a:defRPr/>
              </a:pPr>
              <a:r>
                <a:rPr lang="en-US" b="1" i="1" dirty="0" smtClean="0">
                  <a:latin typeface="Comic Sans MS" charset="0"/>
                  <a:cs typeface="+mn-cs"/>
                </a:rPr>
                <a:t>Prepare Final Plans</a:t>
              </a:r>
              <a:endParaRPr lang="en-US" b="1" i="1" dirty="0">
                <a:latin typeface="Comic Sans MS" charset="0"/>
                <a:cs typeface="+mn-cs"/>
              </a:endParaRPr>
            </a:p>
          </p:txBody>
        </p:sp>
        <p:sp>
          <p:nvSpPr>
            <p:cNvPr id="60" name="Oval 23"/>
            <p:cNvSpPr>
              <a:spLocks noChangeArrowheads="1"/>
            </p:cNvSpPr>
            <p:nvPr/>
          </p:nvSpPr>
          <p:spPr bwMode="auto">
            <a:xfrm>
              <a:off x="7759313" y="5691833"/>
              <a:ext cx="2286000" cy="777947"/>
            </a:xfrm>
            <a:prstGeom prst="ellipse">
              <a:avLst/>
            </a:prstGeom>
            <a:solidFill>
              <a:srgbClr val="FFFF66"/>
            </a:solidFill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rIns="0" anchor="ctr" anchorCtr="0"/>
            <a:lstStyle/>
            <a:p>
              <a:pPr algn="ctr" defTabSz="914608">
                <a:defRPr/>
              </a:pPr>
              <a:r>
                <a:rPr lang="en-US" sz="1400" b="1" i="1" dirty="0" smtClean="0">
                  <a:latin typeface="Comic Sans MS" charset="0"/>
                  <a:cs typeface="+mn-cs"/>
                </a:rPr>
                <a:t>Meet with Beneficiary to review Plans</a:t>
              </a:r>
              <a:endParaRPr lang="en-US" sz="1400" b="1" i="1" dirty="0">
                <a:latin typeface="Comic Sans MS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to Eagle Signature Cycle</a:t>
            </a:r>
            <a:endParaRPr lang="en-US" dirty="0"/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 rot="5400000" flipV="1">
            <a:off x="6491920" y="2299646"/>
            <a:ext cx="435683" cy="577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5839141" y="2066693"/>
            <a:ext cx="548409" cy="48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300" b="1" dirty="0">
                <a:solidFill>
                  <a:schemeClr val="bg1"/>
                </a:solidFill>
                <a:latin typeface="Comic Sans MS" charset="0"/>
                <a:cs typeface="+mn-cs"/>
              </a:rPr>
              <a:t>Not OK</a:t>
            </a:r>
          </a:p>
        </p:txBody>
      </p:sp>
    </p:spTree>
    <p:extLst>
      <p:ext uri="{BB962C8B-B14F-4D97-AF65-F5344CB8AC3E}">
        <p14:creationId xmlns:p14="http://schemas.microsoft.com/office/powerpoint/2010/main" val="16200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22095" y="425450"/>
            <a:ext cx="2657475" cy="828675"/>
          </a:xfrm>
        </p:spPr>
        <p:txBody>
          <a:bodyPr anchor="t"/>
          <a:lstStyle/>
          <a:p>
            <a:pPr>
              <a:lnSpc>
                <a:spcPct val="95000"/>
              </a:lnSpc>
            </a:pPr>
            <a:r>
              <a:rPr lang="en-US" altLang="en-US" sz="2800" dirty="0" smtClean="0"/>
              <a:t>PROJECT PLAN</a:t>
            </a:r>
          </a:p>
        </p:txBody>
      </p:sp>
      <p:sp>
        <p:nvSpPr>
          <p:cNvPr id="250884" name="Slide Number Placeholder 3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DA3CDF-74E8-454F-9CE4-F256D91E1083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44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508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660400"/>
            <a:ext cx="3756025" cy="48593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576263" y="1456284"/>
            <a:ext cx="378142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286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The goal is to ensure that:</a:t>
            </a:r>
            <a:endParaRPr lang="en-US" altLang="en-US" sz="2000" u="none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Critical issues are understood and resolved</a:t>
            </a:r>
            <a:endParaRPr lang="en-US" altLang="en-US" sz="2000" u="none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All preparation tasks are described in detail</a:t>
            </a:r>
            <a:endParaRPr lang="en-US" altLang="en-US" sz="2000" u="none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Leadership roles and responsibilities are defined</a:t>
            </a:r>
            <a:endParaRPr lang="en-US" altLang="en-US" sz="2000" u="none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Clear step-by-step process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Level of detail depends on complexity and risks.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Any major 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</a:rPr>
              <a:t>change</a:t>
            </a:r>
            <a:r>
              <a:rPr lang="en-US" altLang="en-US" sz="2000" b="1" u="none" dirty="0">
                <a:solidFill>
                  <a:srgbClr val="FFFFFF"/>
                </a:solidFill>
                <a:latin typeface="Arial" panose="020B0604020202020204" pitchFamily="34" charset="0"/>
              </a:rPr>
              <a:t> may require project re-approval!</a:t>
            </a:r>
          </a:p>
        </p:txBody>
      </p:sp>
    </p:spTree>
    <p:extLst>
      <p:ext uri="{BB962C8B-B14F-4D97-AF65-F5344CB8AC3E}">
        <p14:creationId xmlns:p14="http://schemas.microsoft.com/office/powerpoint/2010/main" val="16918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altLang="en-US" sz="2400" dirty="0" smtClean="0"/>
              <a:t>Review of the Plan:</a:t>
            </a:r>
          </a:p>
          <a:p>
            <a:pPr>
              <a:spcAft>
                <a:spcPct val="20000"/>
              </a:spcAft>
            </a:pPr>
            <a:r>
              <a:rPr lang="en-US" altLang="en-US" sz="2000" dirty="0" smtClean="0"/>
              <a:t>The project is </a:t>
            </a:r>
            <a:r>
              <a:rPr lang="en-US" altLang="en-US" sz="2000" u="sng" dirty="0" smtClean="0"/>
              <a:t>approved</a:t>
            </a:r>
            <a:r>
              <a:rPr lang="en-US" altLang="en-US" sz="2000" dirty="0" smtClean="0"/>
              <a:t> based on the Project Proposal.</a:t>
            </a:r>
          </a:p>
          <a:p>
            <a:pPr>
              <a:spcAft>
                <a:spcPct val="20000"/>
              </a:spcAft>
            </a:pPr>
            <a:r>
              <a:rPr lang="en-US" altLang="en-US" sz="2000" dirty="0" smtClean="0"/>
              <a:t>The Project Plan </a:t>
            </a:r>
            <a:r>
              <a:rPr lang="en-US" altLang="en-US" sz="2000" u="sng" dirty="0" smtClean="0"/>
              <a:t>must</a:t>
            </a:r>
            <a:r>
              <a:rPr lang="en-US" altLang="en-US" sz="2000" dirty="0" smtClean="0"/>
              <a:t> be reviewed by the Beneficiary who can demand improvements before the project proceeds.</a:t>
            </a:r>
          </a:p>
          <a:p>
            <a:pPr>
              <a:spcAft>
                <a:spcPct val="20000"/>
              </a:spcAft>
            </a:pPr>
            <a:r>
              <a:rPr lang="en-US" altLang="en-US" sz="2000" dirty="0" smtClean="0"/>
              <a:t>The Scout’s Eagle Advisor or Project Coach should review the Plan to ensure it is adequate.</a:t>
            </a:r>
          </a:p>
          <a:p>
            <a:pPr>
              <a:spcAft>
                <a:spcPct val="20000"/>
              </a:spcAft>
            </a:pPr>
            <a:r>
              <a:rPr lang="en-US" altLang="en-US" sz="2000" dirty="0" smtClean="0"/>
              <a:t>The Scout’s Eagle Board will evaluate the Plan, how the Scout demonstrated leadership, and the successfulness of the project.</a:t>
            </a:r>
          </a:p>
        </p:txBody>
      </p:sp>
      <p:sp>
        <p:nvSpPr>
          <p:cNvPr id="254980" name="Slide Number Placeholder 3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5785A06-4FBA-4000-99D4-B84073D626BC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45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6"/>
          <p:cNvSpPr>
            <a:spLocks/>
          </p:cNvSpPr>
          <p:nvPr/>
        </p:nvSpPr>
        <p:spPr bwMode="auto">
          <a:xfrm>
            <a:off x="1019175" y="787400"/>
            <a:ext cx="6829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eaLnBrk="0" hangingPunct="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eaLnBrk="0" hangingPunct="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eaLnBrk="0" hangingPunct="0"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600" u="none" dirty="0">
                <a:solidFill>
                  <a:srgbClr val="FFFFFF"/>
                </a:solidFill>
              </a:rPr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33176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3990" y="436245"/>
            <a:ext cx="7315200" cy="933450"/>
          </a:xfrm>
        </p:spPr>
        <p:txBody>
          <a:bodyPr/>
          <a:lstStyle/>
          <a:p>
            <a:r>
              <a:rPr lang="en-US" altLang="en-US" sz="3600" dirty="0" smtClean="0"/>
              <a:t>CONDUCTING THE PROJECT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00100" y="1773238"/>
            <a:ext cx="7534275" cy="4075112"/>
          </a:xfrm>
        </p:spPr>
        <p:txBody>
          <a:bodyPr/>
          <a:lstStyle/>
          <a:p>
            <a:r>
              <a:rPr lang="en-US" altLang="en-US" sz="2400" dirty="0" smtClean="0"/>
              <a:t>The Eagle candidate must be the project leader.  The project is about leadership and service to others.</a:t>
            </a:r>
          </a:p>
          <a:p>
            <a:r>
              <a:rPr lang="en-US" altLang="en-US" sz="2400" dirty="0" smtClean="0"/>
              <a:t>Preparation tasks before the day of the project are the hidden keys to success.</a:t>
            </a:r>
          </a:p>
          <a:p>
            <a:r>
              <a:rPr lang="en-US" altLang="en-US" sz="2400" dirty="0" smtClean="0"/>
              <a:t>Most projects should have a management team with duties assigned by the project leader.</a:t>
            </a:r>
          </a:p>
          <a:p>
            <a:r>
              <a:rPr lang="en-US" altLang="en-US" sz="2400" dirty="0" smtClean="0"/>
              <a:t>Scouts should record notes and observations </a:t>
            </a:r>
            <a:r>
              <a:rPr lang="en-US" altLang="en-US" sz="2400" u="sng" dirty="0" smtClean="0"/>
              <a:t>immediately</a:t>
            </a:r>
            <a:r>
              <a:rPr lang="en-US" altLang="en-US" sz="2400" dirty="0" smtClean="0"/>
              <a:t> after each day of project activity.</a:t>
            </a:r>
          </a:p>
        </p:txBody>
      </p:sp>
      <p:sp>
        <p:nvSpPr>
          <p:cNvPr id="269316" name="Slide Number Placeholder 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51CB3BC-6048-4188-B247-CEDADC35422C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46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0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4915" y="321945"/>
            <a:ext cx="7315200" cy="895350"/>
          </a:xfrm>
        </p:spPr>
        <p:txBody>
          <a:bodyPr/>
          <a:lstStyle/>
          <a:p>
            <a:r>
              <a:rPr lang="en-US" altLang="en-US" sz="3600" dirty="0" smtClean="0"/>
              <a:t>CONDUCTING THE PROJECT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373188"/>
            <a:ext cx="7861300" cy="42910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 smtClean="0"/>
              <a:t>Adult duties </a:t>
            </a:r>
            <a:r>
              <a:rPr lang="en-US" altLang="en-US" sz="2400" u="sng" dirty="0" smtClean="0"/>
              <a:t>can</a:t>
            </a:r>
            <a:r>
              <a:rPr lang="en-US" altLang="en-US" sz="2400" dirty="0" smtClean="0"/>
              <a:t> include:</a:t>
            </a:r>
          </a:p>
          <a:p>
            <a:r>
              <a:rPr lang="en-US" altLang="en-US" sz="2400" dirty="0" smtClean="0"/>
              <a:t>Use of power tools and motor vehicles</a:t>
            </a:r>
          </a:p>
          <a:p>
            <a:r>
              <a:rPr lang="en-US" altLang="en-US" sz="2400" dirty="0" smtClean="0"/>
              <a:t>Two-deep supervision and safety monitoring</a:t>
            </a:r>
          </a:p>
          <a:p>
            <a:r>
              <a:rPr lang="en-US" altLang="en-US" sz="2400" dirty="0" smtClean="0"/>
              <a:t>Logistic support (food, sign-in table, security, photo documentation)</a:t>
            </a:r>
          </a:p>
          <a:p>
            <a:pPr>
              <a:spcAft>
                <a:spcPct val="40000"/>
              </a:spcAft>
            </a:pPr>
            <a:r>
              <a:rPr lang="en-US" altLang="en-US" sz="2400" dirty="0" smtClean="0"/>
              <a:t>Other tasks, provided the work is directed by the Eagle candidate</a:t>
            </a:r>
          </a:p>
          <a:p>
            <a:pPr>
              <a:buFontTx/>
              <a:buNone/>
            </a:pPr>
            <a:r>
              <a:rPr lang="en-US" altLang="en-US" sz="2400" dirty="0" smtClean="0"/>
              <a:t>Adults should </a:t>
            </a:r>
            <a:r>
              <a:rPr lang="en-US" altLang="en-US" sz="2400" u="sng" dirty="0" smtClean="0"/>
              <a:t>avoid</a:t>
            </a:r>
            <a:r>
              <a:rPr lang="en-US" altLang="en-US" sz="2400" dirty="0" smtClean="0"/>
              <a:t> directing project activities.</a:t>
            </a:r>
          </a:p>
          <a:p>
            <a:pPr>
              <a:spcAft>
                <a:spcPct val="40000"/>
              </a:spcAft>
            </a:pPr>
            <a:r>
              <a:rPr lang="en-US" altLang="en-US" sz="2400" dirty="0" smtClean="0"/>
              <a:t>Adult </a:t>
            </a:r>
            <a:r>
              <a:rPr lang="en-US" altLang="en-US" sz="2400" u="sng" dirty="0" smtClean="0"/>
              <a:t>suggestions</a:t>
            </a:r>
            <a:r>
              <a:rPr lang="en-US" altLang="en-US" sz="2400" dirty="0" smtClean="0"/>
              <a:t> should be offered for consideration by the project leader.</a:t>
            </a:r>
            <a:endParaRPr lang="en-US" altLang="en-US" sz="2200" dirty="0" smtClean="0"/>
          </a:p>
        </p:txBody>
      </p:sp>
      <p:sp>
        <p:nvSpPr>
          <p:cNvPr id="373764" name="Slide Number Placeholder 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50E31F1-E0D5-41C8-AE70-4002C67B5725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47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3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333818" y="520383"/>
            <a:ext cx="2238375" cy="1085850"/>
          </a:xfrm>
        </p:spPr>
        <p:txBody>
          <a:bodyPr anchor="t"/>
          <a:lstStyle/>
          <a:p>
            <a:r>
              <a:rPr lang="en-US" altLang="en-US" sz="2800" dirty="0" smtClean="0"/>
              <a:t>PROJECT REPORT</a:t>
            </a:r>
          </a:p>
        </p:txBody>
      </p:sp>
      <p:sp>
        <p:nvSpPr>
          <p:cNvPr id="279555" name="Text Placeholder 7"/>
          <p:cNvSpPr>
            <a:spLocks noGrp="1"/>
          </p:cNvSpPr>
          <p:nvPr>
            <p:ph type="body" idx="4294967295"/>
          </p:nvPr>
        </p:nvSpPr>
        <p:spPr>
          <a:xfrm>
            <a:off x="522288" y="1620838"/>
            <a:ext cx="3409950" cy="3757612"/>
          </a:xfrm>
        </p:spPr>
        <p:txBody>
          <a:bodyPr anchor="b"/>
          <a:lstStyle/>
          <a:p>
            <a:pPr marL="171450" indent="-171450">
              <a:spcAft>
                <a:spcPct val="20000"/>
              </a:spcAft>
            </a:pPr>
            <a:r>
              <a:rPr lang="en-US" altLang="en-US" sz="2000" dirty="0" smtClean="0"/>
              <a:t>Describes what was accomplished and what lessons were learned.  </a:t>
            </a:r>
          </a:p>
          <a:p>
            <a:pPr marL="171450" indent="-171450">
              <a:spcAft>
                <a:spcPct val="20000"/>
              </a:spcAft>
            </a:pPr>
            <a:r>
              <a:rPr lang="en-US" altLang="en-US" sz="2000" dirty="0" smtClean="0"/>
              <a:t>Project Beneficiary and Unit Leader sign to document the project is satisfactory and complete.</a:t>
            </a:r>
          </a:p>
          <a:p>
            <a:pPr marL="171450" indent="-171450">
              <a:spcAft>
                <a:spcPct val="20000"/>
              </a:spcAft>
            </a:pPr>
            <a:r>
              <a:rPr lang="en-US" altLang="en-US" sz="2000" dirty="0" smtClean="0"/>
              <a:t>The Scout’s Eagle Board will review and evaluate the Project Report.</a:t>
            </a:r>
          </a:p>
        </p:txBody>
      </p:sp>
      <p:sp>
        <p:nvSpPr>
          <p:cNvPr id="279556" name="Slide Number Placeholder 3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43E0B69-944E-4889-84DF-9EF7C5EB9406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48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13" y="431800"/>
            <a:ext cx="4081462" cy="52816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32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9"/>
          <p:cNvSpPr>
            <a:spLocks noGrp="1"/>
          </p:cNvSpPr>
          <p:nvPr>
            <p:ph type="title" idx="4294967295"/>
          </p:nvPr>
        </p:nvSpPr>
        <p:spPr>
          <a:xfrm>
            <a:off x="1566863" y="68263"/>
            <a:ext cx="7043737" cy="1143000"/>
          </a:xfrm>
        </p:spPr>
        <p:txBody>
          <a:bodyPr/>
          <a:lstStyle/>
          <a:p>
            <a:r>
              <a:rPr lang="en-US" altLang="en-US" sz="3200" dirty="0" smtClean="0"/>
              <a:t>Project Report Page  A</a:t>
            </a:r>
          </a:p>
        </p:txBody>
      </p:sp>
      <p:sp>
        <p:nvSpPr>
          <p:cNvPr id="281603" name="Rectangle 11"/>
          <p:cNvSpPr>
            <a:spLocks noChangeArrowheads="1"/>
          </p:cNvSpPr>
          <p:nvPr/>
        </p:nvSpPr>
        <p:spPr bwMode="auto">
          <a:xfrm>
            <a:off x="5613400" y="2081213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Project Description</a:t>
            </a:r>
          </a:p>
        </p:txBody>
      </p:sp>
      <p:sp>
        <p:nvSpPr>
          <p:cNvPr id="281604" name="Rectangle 11"/>
          <p:cNvSpPr>
            <a:spLocks noChangeArrowheads="1"/>
          </p:cNvSpPr>
          <p:nvPr/>
        </p:nvSpPr>
        <p:spPr bwMode="auto">
          <a:xfrm>
            <a:off x="5603875" y="3705225"/>
            <a:ext cx="2743200" cy="561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Successful and Challenging Aspects</a:t>
            </a:r>
          </a:p>
        </p:txBody>
      </p:sp>
      <p:sp>
        <p:nvSpPr>
          <p:cNvPr id="281605" name="Rectangle 11"/>
          <p:cNvSpPr>
            <a:spLocks noChangeArrowheads="1"/>
          </p:cNvSpPr>
          <p:nvPr/>
        </p:nvSpPr>
        <p:spPr bwMode="auto">
          <a:xfrm>
            <a:off x="5651500" y="5022850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Changes</a:t>
            </a:r>
          </a:p>
        </p:txBody>
      </p:sp>
      <p:sp>
        <p:nvSpPr>
          <p:cNvPr id="281606" name="Slide Number Placeholder 10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990E63A-9302-401C-BC64-54AEF88901FE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49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074738"/>
            <a:ext cx="3903662" cy="5016500"/>
          </a:xfrm>
          <a:prstGeom prst="rect">
            <a:avLst/>
          </a:prstGeom>
          <a:noFill/>
          <a:ln w="9525">
            <a:solidFill>
              <a:srgbClr val="191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8" name="Rectangle 11"/>
          <p:cNvSpPr>
            <a:spLocks noChangeArrowheads="1"/>
          </p:cNvSpPr>
          <p:nvPr/>
        </p:nvSpPr>
        <p:spPr bwMode="auto">
          <a:xfrm>
            <a:off x="5603875" y="1211263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Project Date(s):</a:t>
            </a:r>
          </a:p>
        </p:txBody>
      </p:sp>
    </p:spTree>
    <p:extLst>
      <p:ext uri="{BB962C8B-B14F-4D97-AF65-F5344CB8AC3E}">
        <p14:creationId xmlns:p14="http://schemas.microsoft.com/office/powerpoint/2010/main" val="6323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Agenda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Introductions</a:t>
            </a:r>
          </a:p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Review for Eagle Scout Rank Requirements </a:t>
            </a:r>
          </a:p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Discuss Troop (Unit) Eagle Advisor or Mentor</a:t>
            </a:r>
          </a:p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Discuss Eagle Scout Project approval process</a:t>
            </a:r>
          </a:p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Discuss Eagle Scout Service Project</a:t>
            </a:r>
          </a:p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Review Eagle Application Process</a:t>
            </a:r>
          </a:p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Discuss Eagle Scout Binder</a:t>
            </a:r>
          </a:p>
          <a:p>
            <a:pPr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Discuss Eagle Board of Review</a:t>
            </a:r>
          </a:p>
          <a:p>
            <a:pPr eaLnBrk="1" hangingPunct="1"/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lvl="1" eaLnBrk="1" hangingPunct="1">
              <a:buFont typeface="Arial" pitchFamily="34" charset="0"/>
              <a:buNone/>
            </a:pPr>
            <a:endParaRPr lang="en-US" dirty="0">
              <a:latin typeface="Helvetica" pitchFamily="27" charset="0"/>
              <a:ea typeface="ヒラギノ角ゴ Pro W3" charset="-128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4"/>
          <p:cNvSpPr>
            <a:spLocks noChangeArrowheads="1"/>
          </p:cNvSpPr>
          <p:nvPr/>
        </p:nvSpPr>
        <p:spPr bwMode="auto">
          <a:xfrm>
            <a:off x="3889375" y="6284913"/>
            <a:ext cx="493713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89795" name="Title 9"/>
          <p:cNvSpPr>
            <a:spLocks noGrp="1"/>
          </p:cNvSpPr>
          <p:nvPr>
            <p:ph type="title" idx="4294967295"/>
          </p:nvPr>
        </p:nvSpPr>
        <p:spPr>
          <a:xfrm>
            <a:off x="2143919" y="-7144"/>
            <a:ext cx="7043737" cy="1143000"/>
          </a:xfrm>
        </p:spPr>
        <p:txBody>
          <a:bodyPr/>
          <a:lstStyle/>
          <a:p>
            <a:r>
              <a:rPr lang="en-US" altLang="en-US" sz="3200" dirty="0" smtClean="0"/>
              <a:t>Project Report Page  B</a:t>
            </a:r>
          </a:p>
        </p:txBody>
      </p:sp>
      <p:sp>
        <p:nvSpPr>
          <p:cNvPr id="289796" name="Slide Number Placeholder 10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2940CF9-00CA-4F24-91CF-F8AD9FEAC4CC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50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89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44563"/>
            <a:ext cx="3968750" cy="51387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8" name="Rectangle 11"/>
          <p:cNvSpPr>
            <a:spLocks noChangeArrowheads="1"/>
          </p:cNvSpPr>
          <p:nvPr/>
        </p:nvSpPr>
        <p:spPr bwMode="auto">
          <a:xfrm>
            <a:off x="5665788" y="1746250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Leadership Issues</a:t>
            </a:r>
          </a:p>
        </p:txBody>
      </p:sp>
      <p:sp>
        <p:nvSpPr>
          <p:cNvPr id="289799" name="Rectangle 11"/>
          <p:cNvSpPr>
            <a:spLocks noChangeArrowheads="1"/>
          </p:cNvSpPr>
          <p:nvPr/>
        </p:nvSpPr>
        <p:spPr bwMode="auto">
          <a:xfrm>
            <a:off x="5675313" y="3424238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Materials</a:t>
            </a:r>
          </a:p>
        </p:txBody>
      </p:sp>
      <p:sp>
        <p:nvSpPr>
          <p:cNvPr id="289800" name="Rectangle 11"/>
          <p:cNvSpPr>
            <a:spLocks noChangeArrowheads="1"/>
          </p:cNvSpPr>
          <p:nvPr/>
        </p:nvSpPr>
        <p:spPr bwMode="auto">
          <a:xfrm>
            <a:off x="5703888" y="4565650"/>
            <a:ext cx="2781300" cy="5794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Service Hours</a:t>
            </a:r>
          </a:p>
        </p:txBody>
      </p:sp>
    </p:spTree>
    <p:extLst>
      <p:ext uri="{BB962C8B-B14F-4D97-AF65-F5344CB8AC3E}">
        <p14:creationId xmlns:p14="http://schemas.microsoft.com/office/powerpoint/2010/main" val="9281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4"/>
          <p:cNvSpPr>
            <a:spLocks noChangeArrowheads="1"/>
          </p:cNvSpPr>
          <p:nvPr/>
        </p:nvSpPr>
        <p:spPr bwMode="auto">
          <a:xfrm>
            <a:off x="3889375" y="6284913"/>
            <a:ext cx="493713" cy="220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91843" name="Title 9"/>
          <p:cNvSpPr>
            <a:spLocks noGrp="1"/>
          </p:cNvSpPr>
          <p:nvPr>
            <p:ph type="title" idx="4294967295"/>
          </p:nvPr>
        </p:nvSpPr>
        <p:spPr>
          <a:xfrm>
            <a:off x="1747838" y="0"/>
            <a:ext cx="7043737" cy="1143000"/>
          </a:xfrm>
        </p:spPr>
        <p:txBody>
          <a:bodyPr/>
          <a:lstStyle/>
          <a:p>
            <a:r>
              <a:rPr lang="en-US" altLang="en-US" sz="3200" dirty="0" smtClean="0"/>
              <a:t>Project Report Page  C</a:t>
            </a:r>
          </a:p>
        </p:txBody>
      </p:sp>
      <p:sp>
        <p:nvSpPr>
          <p:cNvPr id="291844" name="Slide Number Placeholder 10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46AC261-66B3-4C27-9D4A-4A0C90384339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51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1845" name="Rectangle 11"/>
          <p:cNvSpPr>
            <a:spLocks noChangeArrowheads="1"/>
          </p:cNvSpPr>
          <p:nvPr/>
        </p:nvSpPr>
        <p:spPr bwMode="auto">
          <a:xfrm>
            <a:off x="5530850" y="1651000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Funding Issues</a:t>
            </a:r>
          </a:p>
        </p:txBody>
      </p:sp>
      <p:sp>
        <p:nvSpPr>
          <p:cNvPr id="291846" name="Rectangle 11"/>
          <p:cNvSpPr>
            <a:spLocks noChangeArrowheads="1"/>
          </p:cNvSpPr>
          <p:nvPr/>
        </p:nvSpPr>
        <p:spPr bwMode="auto">
          <a:xfrm>
            <a:off x="5530850" y="3538538"/>
            <a:ext cx="2743200" cy="587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Photos and Other Documents</a:t>
            </a:r>
          </a:p>
        </p:txBody>
      </p:sp>
      <p:pic>
        <p:nvPicPr>
          <p:cNvPr id="2918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36625"/>
            <a:ext cx="3989388" cy="516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9" name="Rectangle 11"/>
          <p:cNvSpPr>
            <a:spLocks noChangeArrowheads="1"/>
          </p:cNvSpPr>
          <p:nvPr/>
        </p:nvSpPr>
        <p:spPr bwMode="auto">
          <a:xfrm>
            <a:off x="5521325" y="4930775"/>
            <a:ext cx="274320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u="none" dirty="0">
                <a:latin typeface="Arial" panose="020B0604020202020204" pitchFamily="34" charset="0"/>
              </a:rPr>
              <a:t>Completion Approvals</a:t>
            </a:r>
          </a:p>
        </p:txBody>
      </p:sp>
    </p:spTree>
    <p:extLst>
      <p:ext uri="{BB962C8B-B14F-4D97-AF65-F5344CB8AC3E}">
        <p14:creationId xmlns:p14="http://schemas.microsoft.com/office/powerpoint/2010/main" val="30002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576B6-CCEA-4DEE-8138-0A9278DD00D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0140" y="560070"/>
            <a:ext cx="7018020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Cost Estimate - expanded notes to include guidance on donated materials, loaned tools/items, and the fundraising application</a:t>
            </a:r>
            <a:r>
              <a:rPr lang="en-US" sz="2000" b="1" i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 </a:t>
            </a:r>
            <a:endParaRPr lang="en-US" sz="2000" b="1" i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2000" b="1" i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000" b="1" i="1" dirty="0">
                <a:solidFill>
                  <a:srgbClr val="FFFFF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Funding - the question regarding leftover funds was clarified to be consistent with other fundraising application guidance</a:t>
            </a:r>
            <a:r>
              <a:rPr lang="en-US" sz="2000" b="1" i="1" dirty="0" smtClean="0">
                <a:solidFill>
                  <a:srgbClr val="FFFFF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.    -  Listing of fundraising revenues and expenses help provide additional information on how well as Scout you are Thrifty </a:t>
            </a:r>
            <a:endParaRPr lang="en-US" sz="2000" b="1" i="1" dirty="0">
              <a:solidFill>
                <a:srgbClr val="FFFFFF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22860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000" b="1" i="1" dirty="0">
                <a:solidFill>
                  <a:srgbClr val="FFFFF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Photos and Other Documentation </a:t>
            </a:r>
            <a:r>
              <a:rPr lang="en-US" sz="2000" b="1" i="1" dirty="0" smtClean="0">
                <a:solidFill>
                  <a:srgbClr val="FFFFF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– Pictures of your Eagle Project with caption label support the report to help the Eagle Board evaluate your leadership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78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Troop (Unit) Eagle Advisor/Mentor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itchFamily="27" charset="0"/>
              <a:ea typeface="ヒラギノ角ゴ Pro W3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576B6-CCEA-4DEE-8138-0A9278DD00D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770" y="240030"/>
            <a:ext cx="803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Troop (Unit) Eagle Mentors or Advisors</a:t>
            </a:r>
          </a:p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9.0.2.9 – Guide to Advancement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10" y="1325880"/>
            <a:ext cx="7646670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Many </a:t>
            </a:r>
            <a:r>
              <a:rPr lang="en-US" sz="20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Troops (units) </a:t>
            </a:r>
            <a:r>
              <a:rPr lang="en-US" sz="2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have used service project </a:t>
            </a:r>
            <a:r>
              <a:rPr lang="en-US" sz="20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Eagle “mentors</a:t>
            </a:r>
            <a:r>
              <a:rPr lang="en-US" sz="2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 </a:t>
            </a:r>
            <a:r>
              <a:rPr lang="en-US" sz="20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“</a:t>
            </a:r>
            <a:r>
              <a:rPr lang="en-US" sz="2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advisors” through the decades since the Eagle </a:t>
            </a:r>
            <a:r>
              <a:rPr lang="en-US" sz="20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Scout  service project.     Eagle mentor/advisor must be registered and complete Youth Protection Training .</a:t>
            </a:r>
          </a:p>
          <a:p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Any contact with Scout must be conducted with Youth Protection Procedures (Applies to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Troop (Unit) Eagle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Advisor/Mentors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Strives </a:t>
            </a:r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make his or her involvement a positive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Troop (Unit Eagle) Advisors/Mentors  must follow </a:t>
            </a:r>
            <a:r>
              <a:rPr lang="en-US" sz="2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Eagle Scout service project process </a:t>
            </a:r>
            <a:r>
              <a:rPr lang="en-US" sz="20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described </a:t>
            </a:r>
            <a:r>
              <a:rPr lang="en-US" sz="2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this section of the </a:t>
            </a:r>
            <a:r>
              <a:rPr lang="en-US" sz="2000" b="1" i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to </a:t>
            </a:r>
            <a:r>
              <a:rPr lang="en-US" sz="2000" b="1" i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Advancement</a:t>
            </a:r>
            <a:r>
              <a:rPr lang="en-US" sz="20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US" sz="2000" b="1" dirty="0" smtClean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576B6-CCEA-4DEE-8138-0A9278DD00D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537210"/>
            <a:ext cx="621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Troop (Unit) Eagle Mentors or Advisors</a:t>
            </a:r>
          </a:p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9.0.2.9 – Guide to Advancement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10" y="1805940"/>
            <a:ext cx="7555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Troop (Unit Eagle) Advisors/Mentors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not have approval authority. 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Instead they serve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encourage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—not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direct—the Scout to make the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kinds of decisions that will lead to successful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Scout may choose not to accept the assistance of the coach, but should be counseled on the value a coach can add.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8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390" y="961390"/>
            <a:ext cx="3468370" cy="63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5185" algn="l"/>
              </a:tabLst>
            </a:pPr>
            <a:r>
              <a:rPr sz="4000" i="0" spc="-5" dirty="0">
                <a:solidFill>
                  <a:srgbClr val="CC0000"/>
                </a:solidFill>
                <a:latin typeface="Bookman Old Style"/>
                <a:cs typeface="Bookman Old Style"/>
              </a:rPr>
              <a:t>Be	</a:t>
            </a:r>
            <a:r>
              <a:rPr sz="4000" i="0" dirty="0">
                <a:solidFill>
                  <a:srgbClr val="CC0000"/>
                </a:solidFill>
                <a:latin typeface="Bookman Old Style"/>
                <a:cs typeface="Bookman Old Style"/>
              </a:rPr>
              <a:t>A</a:t>
            </a:r>
            <a:r>
              <a:rPr sz="4000" i="0" spc="-5" dirty="0">
                <a:solidFill>
                  <a:srgbClr val="CC0000"/>
                </a:solidFill>
                <a:latin typeface="Bookman Old Style"/>
                <a:cs typeface="Bookman Old Style"/>
              </a:rPr>
              <a:t>war</a:t>
            </a:r>
            <a:r>
              <a:rPr sz="4000" i="0" spc="-20" dirty="0">
                <a:solidFill>
                  <a:srgbClr val="CC0000"/>
                </a:solidFill>
                <a:latin typeface="Bookman Old Style"/>
                <a:cs typeface="Bookman Old Style"/>
              </a:rPr>
              <a:t>e</a:t>
            </a:r>
            <a:r>
              <a:rPr sz="4000" i="0" spc="-5" dirty="0">
                <a:solidFill>
                  <a:srgbClr val="CC0000"/>
                </a:solidFill>
                <a:latin typeface="Bookman Old Style"/>
                <a:cs typeface="Bookman Old Style"/>
              </a:rPr>
              <a:t>……</a:t>
            </a:r>
            <a:endParaRPr sz="4000" dirty="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1585" y="6290414"/>
            <a:ext cx="249554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56</a:t>
            </a:fld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640" rIns="0" bIns="0" rtlCol="0">
            <a:spAutoFit/>
          </a:bodyPr>
          <a:lstStyle/>
          <a:p>
            <a:pPr marL="366395" marR="948055" indent="-82550">
              <a:lnSpc>
                <a:spcPct val="101299"/>
              </a:lnSpc>
            </a:pPr>
            <a:r>
              <a:rPr sz="7200" b="1" dirty="0">
                <a:solidFill>
                  <a:srgbClr val="CC0000"/>
                </a:solidFill>
                <a:latin typeface="Bookman Old Style"/>
                <a:cs typeface="Bookman Old Style"/>
              </a:rPr>
              <a:t>NO</a:t>
            </a:r>
            <a:r>
              <a:rPr sz="7200" b="1" spc="-1560" dirty="0">
                <a:solidFill>
                  <a:srgbClr val="CC0000"/>
                </a:solidFill>
                <a:latin typeface="Bookman Old Style"/>
                <a:cs typeface="Bookman Old Style"/>
              </a:rPr>
              <a:t> </a:t>
            </a:r>
            <a:r>
              <a:rPr sz="3200" dirty="0"/>
              <a:t>Council, District, Unit </a:t>
            </a:r>
            <a:r>
              <a:rPr sz="3200" spc="5" dirty="0"/>
              <a:t>or  </a:t>
            </a:r>
            <a:r>
              <a:rPr sz="3200" dirty="0"/>
              <a:t>Individual has </a:t>
            </a:r>
            <a:r>
              <a:rPr sz="3200" spc="-5" dirty="0"/>
              <a:t>the authority</a:t>
            </a:r>
            <a:r>
              <a:rPr sz="3200" spc="-65" dirty="0"/>
              <a:t> </a:t>
            </a:r>
            <a:r>
              <a:rPr sz="3200" spc="-10" dirty="0"/>
              <a:t>to</a:t>
            </a:r>
            <a:endParaRPr sz="3200" dirty="0">
              <a:latin typeface="Bookman Old Style"/>
              <a:cs typeface="Bookman Old Style"/>
            </a:endParaRPr>
          </a:p>
          <a:p>
            <a:pPr marL="366395" marR="5080">
              <a:lnSpc>
                <a:spcPts val="3829"/>
              </a:lnSpc>
              <a:spcBef>
                <a:spcPts val="145"/>
              </a:spcBef>
            </a:pPr>
            <a:r>
              <a:rPr sz="3200" b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ADD </a:t>
            </a:r>
            <a:r>
              <a:rPr sz="3200" dirty="0"/>
              <a:t>to </a:t>
            </a:r>
            <a:r>
              <a:rPr sz="3200" spc="-5" dirty="0"/>
              <a:t>or </a:t>
            </a:r>
            <a:r>
              <a:rPr sz="3200" b="1" spc="-5" dirty="0">
                <a:solidFill>
                  <a:srgbClr val="CC0000"/>
                </a:solidFill>
                <a:latin typeface="Bookman Old Style"/>
                <a:cs typeface="Bookman Old Style"/>
              </a:rPr>
              <a:t>SUBTRACT </a:t>
            </a:r>
            <a:r>
              <a:rPr sz="3200" spc="-5" dirty="0"/>
              <a:t>from any</a:t>
            </a:r>
            <a:r>
              <a:rPr sz="3200" spc="-155" dirty="0"/>
              <a:t> </a:t>
            </a:r>
            <a:r>
              <a:rPr sz="3200" dirty="0"/>
              <a:t>BSA  </a:t>
            </a:r>
            <a:r>
              <a:rPr sz="3200" spc="-5" dirty="0"/>
              <a:t>advancement</a:t>
            </a:r>
            <a:r>
              <a:rPr sz="3200" spc="-50" dirty="0"/>
              <a:t> </a:t>
            </a:r>
            <a:r>
              <a:rPr sz="3200" dirty="0"/>
              <a:t>requirement</a:t>
            </a:r>
            <a:endParaRPr sz="32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5855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Eagle Scout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191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Application Process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Complete all requirements</a:t>
            </a:r>
          </a:p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Prepare Eagle Scout binder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Complete the Eagle Scout Application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Obtain required signatures – process for “disputed circumstances”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Life Statement (Eagle Application, Requirement #6)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Service Project Workbook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Obtain required signatures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Other  </a:t>
            </a:r>
            <a:r>
              <a:rPr lang="en-US" u="sng" dirty="0">
                <a:latin typeface="Helvetica" pitchFamily="27" charset="0"/>
                <a:ea typeface="ヒラギノ角ゴ Pro W3" charset="-128"/>
              </a:rPr>
              <a:t>strongly recommended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 “stuff”</a:t>
            </a:r>
          </a:p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Submit entire package to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District Advancement Chair/Eagle Board Chair </a:t>
            </a: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Information is verified</a:t>
            </a:r>
          </a:p>
          <a:p>
            <a:pPr marL="341313" indent="-341313" eaLnBrk="1" hangingPunct="1"/>
            <a:r>
              <a:rPr lang="en-US" dirty="0"/>
              <a:t>Eagle Scout Board of Review is scheduled</a:t>
            </a:r>
          </a:p>
          <a:p>
            <a:pPr marL="741363" lvl="1" indent="-341313" eaLnBrk="1" hangingPunct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Ambitions and Life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7030" marR="5080"/>
            <a:r>
              <a:rPr lang="en-US" spc="-5" dirty="0" smtClean="0"/>
              <a:t>Statement of Ambitions and Life Purpose.  Purpose A short statement (few paragraphs in length (several sentences) describing ambitions, life goals, etc.</a:t>
            </a:r>
          </a:p>
          <a:p>
            <a:pPr marL="367030" marR="5080"/>
            <a:r>
              <a:rPr lang="en-US" spc="-5" dirty="0" smtClean="0"/>
              <a:t>Attach </a:t>
            </a:r>
            <a:r>
              <a:rPr lang="en-US" spc="-5" dirty="0"/>
              <a:t>to </a:t>
            </a:r>
            <a:r>
              <a:rPr lang="en-US" spc="-10" dirty="0"/>
              <a:t>your </a:t>
            </a:r>
            <a:r>
              <a:rPr lang="en-US" spc="-5" dirty="0"/>
              <a:t>Eagle </a:t>
            </a:r>
            <a:r>
              <a:rPr lang="en-US" spc="-10" dirty="0"/>
              <a:t>Scout </a:t>
            </a:r>
            <a:r>
              <a:rPr lang="en-US" spc="-5" dirty="0"/>
              <a:t>Award </a:t>
            </a:r>
            <a:r>
              <a:rPr lang="en-US" spc="-10" dirty="0"/>
              <a:t>Application  </a:t>
            </a:r>
            <a:r>
              <a:rPr lang="en-US" spc="-5" dirty="0"/>
              <a:t>a statement of </a:t>
            </a:r>
            <a:r>
              <a:rPr lang="en-US" spc="-10" dirty="0"/>
              <a:t>your ambitions, </a:t>
            </a:r>
            <a:r>
              <a:rPr lang="en-US" spc="-5" dirty="0"/>
              <a:t>life </a:t>
            </a:r>
            <a:r>
              <a:rPr lang="en-US" spc="-10" dirty="0"/>
              <a:t>purpose,  </a:t>
            </a:r>
            <a:r>
              <a:rPr lang="en-US" u="heavy" spc="-10" dirty="0"/>
              <a:t>and </a:t>
            </a:r>
            <a:r>
              <a:rPr lang="en-US" u="heavy" spc="-5" dirty="0"/>
              <a:t>a listing </a:t>
            </a:r>
            <a:r>
              <a:rPr lang="en-US" spc="-5" dirty="0"/>
              <a:t>of positions held in </a:t>
            </a:r>
            <a:r>
              <a:rPr lang="en-US" spc="-10" dirty="0"/>
              <a:t>your  </a:t>
            </a:r>
            <a:r>
              <a:rPr lang="en-US" spc="-5" dirty="0"/>
              <a:t>religious institution, school, camp,  community or </a:t>
            </a:r>
            <a:r>
              <a:rPr lang="en-US" spc="-10" dirty="0"/>
              <a:t>other </a:t>
            </a:r>
            <a:r>
              <a:rPr lang="en-US" spc="-5" dirty="0"/>
              <a:t>organizations during  which </a:t>
            </a:r>
            <a:r>
              <a:rPr lang="en-US" spc="-10" dirty="0"/>
              <a:t>you demonstrated </a:t>
            </a:r>
            <a:r>
              <a:rPr lang="en-US" spc="-5" dirty="0"/>
              <a:t>leadership</a:t>
            </a:r>
            <a:r>
              <a:rPr lang="en-US" spc="60" dirty="0"/>
              <a:t> </a:t>
            </a:r>
            <a:r>
              <a:rPr lang="en-US" spc="-10" dirty="0"/>
              <a:t>skills.</a:t>
            </a:r>
          </a:p>
          <a:p>
            <a:pPr marL="367030" marR="580390">
              <a:lnSpc>
                <a:spcPct val="100000"/>
              </a:lnSpc>
            </a:pPr>
            <a:r>
              <a:rPr lang="en-US" spc="-5" dirty="0"/>
              <a:t>Include </a:t>
            </a:r>
            <a:r>
              <a:rPr lang="en-US" spc="-10" dirty="0"/>
              <a:t>any honors and awards </a:t>
            </a:r>
            <a:r>
              <a:rPr lang="en-US" spc="-5" dirty="0"/>
              <a:t>received  during this</a:t>
            </a:r>
            <a:r>
              <a:rPr lang="en-US" spc="-45" dirty="0"/>
              <a:t> </a:t>
            </a:r>
            <a:r>
              <a:rPr lang="en-US" spc="-5" dirty="0"/>
              <a:t>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Introductions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Tell us: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Your name.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Troop #.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Your position in your unit.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Why are you here?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We will take any specific questions at the end of the presentation.</a:t>
            </a:r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970" y="439293"/>
            <a:ext cx="5791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0" spc="-5" dirty="0" smtClean="0">
                <a:latin typeface="Bookman Old Style"/>
                <a:cs typeface="Bookman Old Style"/>
              </a:rPr>
              <a:t>Eagle</a:t>
            </a:r>
            <a:r>
              <a:rPr lang="en-US" sz="3200" i="0" spc="-5" dirty="0"/>
              <a:t> </a:t>
            </a:r>
            <a:r>
              <a:rPr lang="en-US" sz="3200" i="0" spc="-5" dirty="0" smtClean="0"/>
              <a:t>Rank Application </a:t>
            </a:r>
            <a:endParaRPr sz="32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7250" y="1314450"/>
            <a:ext cx="3286125" cy="423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651375" y="1527809"/>
            <a:ext cx="3859529" cy="4360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Fill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</a:t>
            </a:r>
            <a:r>
              <a:rPr sz="2000" b="1" spc="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</a:t>
            </a:r>
            <a:r>
              <a:rPr sz="2000" b="1" spc="-7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u="heavy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completely</a:t>
            </a:r>
            <a:endParaRPr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List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references as</a:t>
            </a:r>
            <a:r>
              <a:rPr sz="2000" b="1" spc="-1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requested</a:t>
            </a:r>
          </a:p>
          <a:p>
            <a:pPr marL="355600" indent="-342900">
              <a:lnSpc>
                <a:spcPct val="100000"/>
              </a:lnSpc>
              <a:spcBef>
                <a:spcPts val="23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sure </a:t>
            </a:r>
            <a:r>
              <a:rPr sz="2000" b="1" spc="-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dates </a:t>
            </a:r>
            <a:r>
              <a:rPr sz="2000" b="1" spc="-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</a:t>
            </a:r>
            <a:r>
              <a:rPr sz="2000" b="1" spc="-13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</a:p>
          <a:p>
            <a:pPr marL="355600" marR="365125" indent="-342900">
              <a:lnSpc>
                <a:spcPts val="2160"/>
              </a:lnSpc>
              <a:spcBef>
                <a:spcPts val="509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Include unit numbers</a:t>
            </a:r>
            <a:r>
              <a:rPr sz="2000" b="1" spc="-14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 merit</a:t>
            </a:r>
            <a:r>
              <a:rPr sz="2000" b="1" spc="-10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badges</a:t>
            </a:r>
          </a:p>
          <a:p>
            <a:pPr marL="355600" indent="-342900">
              <a:lnSpc>
                <a:spcPct val="100000"/>
              </a:lnSpc>
              <a:spcBef>
                <a:spcPts val="209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List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only 21 merit</a:t>
            </a:r>
            <a:r>
              <a:rPr sz="2000" b="1" spc="-1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badges</a:t>
            </a:r>
          </a:p>
          <a:p>
            <a:pPr marL="355600" marR="27305" indent="-342900">
              <a:lnSpc>
                <a:spcPts val="2160"/>
              </a:lnSpc>
              <a:spcBef>
                <a:spcPts val="509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Complete </a:t>
            </a:r>
            <a:r>
              <a:rPr sz="2000" b="1" spc="-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 </a:t>
            </a:r>
            <a:r>
              <a:rPr sz="2000" b="1" spc="-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sz="2000" b="1" spc="-7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  side</a:t>
            </a:r>
          </a:p>
          <a:p>
            <a:pPr marL="355600" indent="-342900">
              <a:lnSpc>
                <a:spcPts val="2280"/>
              </a:lnSpc>
              <a:spcBef>
                <a:spcPts val="204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Attach </a:t>
            </a:r>
            <a:r>
              <a:rPr sz="2000" b="1" spc="-1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sz="2000" b="1" spc="-45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</a:t>
            </a:r>
          </a:p>
          <a:p>
            <a:pPr marL="355600">
              <a:lnSpc>
                <a:spcPts val="228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r>
              <a:rPr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orkbook</a:t>
            </a:r>
            <a:r>
              <a:rPr lang="en-US" sz="2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sz="2000" b="1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Always </a:t>
            </a:r>
            <a:r>
              <a:rPr sz="2000" b="1" i="1" spc="5" dirty="0">
                <a:solidFill>
                  <a:schemeClr val="bg1"/>
                </a:solidFill>
                <a:latin typeface="Bookman Old Style"/>
                <a:cs typeface="Bookman Old Style"/>
              </a:rPr>
              <a:t>check </a:t>
            </a:r>
            <a:r>
              <a:rPr sz="2000" b="1" i="1" dirty="0">
                <a:solidFill>
                  <a:schemeClr val="bg1"/>
                </a:solidFill>
                <a:latin typeface="Bookman Old Style"/>
                <a:cs typeface="Bookman Old Style"/>
              </a:rPr>
              <a:t>to see</a:t>
            </a:r>
            <a:r>
              <a:rPr sz="2000" b="1" i="1" spc="-145" dirty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Bookman Old Style"/>
                <a:cs typeface="Bookman Old Style"/>
              </a:rPr>
              <a:t>if  </a:t>
            </a:r>
            <a:r>
              <a:rPr sz="2000" b="1" i="1" spc="-5" dirty="0">
                <a:solidFill>
                  <a:schemeClr val="bg1"/>
                </a:solidFill>
                <a:latin typeface="Bookman Old Style"/>
                <a:cs typeface="Bookman Old Style"/>
              </a:rPr>
              <a:t>you </a:t>
            </a:r>
            <a:r>
              <a:rPr sz="2000" b="1" i="1" dirty="0">
                <a:solidFill>
                  <a:schemeClr val="bg1"/>
                </a:solidFill>
                <a:latin typeface="Bookman Old Style"/>
                <a:cs typeface="Bookman Old Style"/>
              </a:rPr>
              <a:t>have the </a:t>
            </a:r>
            <a:r>
              <a:rPr sz="2000" b="1" i="1" spc="5" dirty="0">
                <a:solidFill>
                  <a:schemeClr val="bg1"/>
                </a:solidFill>
                <a:latin typeface="Bookman Old Style"/>
                <a:cs typeface="Bookman Old Style"/>
              </a:rPr>
              <a:t>current  </a:t>
            </a:r>
            <a:r>
              <a:rPr sz="2000" b="1" i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version</a:t>
            </a:r>
            <a:r>
              <a:rPr lang="en-US" sz="2000" b="1" i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  (www.nesa.org or www.scouting.org )</a:t>
            </a:r>
            <a:endParaRPr sz="2000" dirty="0">
              <a:solidFill>
                <a:schemeClr val="bg1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1585" y="6290414"/>
            <a:ext cx="249554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60</a:t>
            </a:fld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6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524125"/>
            <a:ext cx="84931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3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1552575" y="276225"/>
            <a:ext cx="7315200" cy="819150"/>
          </a:xfrm>
        </p:spPr>
        <p:txBody>
          <a:bodyPr/>
          <a:lstStyle/>
          <a:p>
            <a:r>
              <a:rPr lang="en-US" altLang="en-US" sz="3200" dirty="0" smtClean="0"/>
              <a:t>Requirement 3 – Merit Badges</a:t>
            </a:r>
          </a:p>
        </p:txBody>
      </p:sp>
      <p:sp>
        <p:nvSpPr>
          <p:cNvPr id="322592" name="Slide Number Placeholder 40"/>
          <p:cNvSpPr txBox="1">
            <a:spLocks noGrp="1"/>
          </p:cNvSpPr>
          <p:nvPr/>
        </p:nvSpPr>
        <p:spPr bwMode="auto">
          <a:xfrm>
            <a:off x="7194550" y="63785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937FFDD-AF4E-496E-8730-6274119641D5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61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866775" y="1200150"/>
            <a:ext cx="739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u="none" dirty="0">
                <a:solidFill>
                  <a:srgbClr val="FFFFFF"/>
                </a:solidFill>
              </a:rPr>
              <a:t>Record a total of 21 merit badges (13 required badges). </a:t>
            </a:r>
          </a:p>
          <a:p>
            <a:r>
              <a:rPr lang="en-US" altLang="en-US" sz="2000" u="none" dirty="0">
                <a:solidFill>
                  <a:srgbClr val="FFFFFF"/>
                </a:solidFill>
              </a:rPr>
              <a:t>The dates are important and must match BSA records.</a:t>
            </a:r>
          </a:p>
          <a:p>
            <a:r>
              <a:rPr lang="en-US" altLang="en-US" sz="2000" u="none" dirty="0">
                <a:solidFill>
                  <a:srgbClr val="FFFFFF"/>
                </a:solidFill>
              </a:rPr>
              <a:t>Reconcile any differences using blue card records.</a:t>
            </a:r>
          </a:p>
        </p:txBody>
      </p:sp>
    </p:spTree>
    <p:extLst>
      <p:ext uri="{BB962C8B-B14F-4D97-AF65-F5344CB8AC3E}">
        <p14:creationId xmlns:p14="http://schemas.microsoft.com/office/powerpoint/2010/main" val="376564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Eagle Notebook/Binder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itchFamily="27" charset="0"/>
              <a:ea typeface="ヒラギノ角ゴ Pro W3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Notebook/Binder</a:t>
            </a:r>
            <a:endParaRPr lang="en-US" dirty="0">
              <a:latin typeface="Helvetica" pitchFamily="27" charset="0"/>
              <a:ea typeface="ヒラギノ角ゴ Pro W3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63575" y="1040130"/>
            <a:ext cx="8229600" cy="4525963"/>
          </a:xfrm>
        </p:spPr>
        <p:txBody>
          <a:bodyPr/>
          <a:lstStyle/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Purpose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Organizes information into logical structure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Very easy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verification  (see District website for document on preparing Eagle Scout Notebook/binder)</a:t>
            </a: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Collects all requested documents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Required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Application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Life Statement (Eagle Application, Requirement #6)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Service Project Workbook</a:t>
            </a:r>
          </a:p>
          <a:p>
            <a:pPr marL="1141413" lvl="2" indent="-341313" eaLnBrk="1" hangingPunct="1"/>
            <a:r>
              <a:rPr lang="en-US" u="sng" dirty="0">
                <a:latin typeface="Helvetica" pitchFamily="27" charset="0"/>
                <a:ea typeface="ヒラギノ角ゴ Pro W3" charset="-128"/>
              </a:rPr>
              <a:t>Strongly recommended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 “stuff”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Checklist</a:t>
            </a:r>
          </a:p>
          <a:p>
            <a:pPr marL="1598613" lvl="3" indent="-341313"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Eagle Statement </a:t>
            </a:r>
          </a:p>
          <a:p>
            <a:pPr marL="1598613" lvl="3" indent="-341313"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Resumé</a:t>
            </a: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Advancement Report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Letters of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recommendation - * District Chaplain  available as an option </a:t>
            </a: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Merit Badge Blue Cards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Scouting/Other Awards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Eagle Candidate Statement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1" dirty="0" smtClean="0"/>
          </a:p>
          <a:p>
            <a:pPr marL="0" indent="0">
              <a:buNone/>
            </a:pPr>
            <a:r>
              <a:rPr lang="en-US" sz="2800" b="0" i="1" dirty="0" smtClean="0"/>
              <a:t>Take </a:t>
            </a:r>
            <a:r>
              <a:rPr lang="en-US" sz="2800" b="0" i="1" dirty="0"/>
              <a:t>some time to reflect on your Scouting experiences and your Trail to Eagle. </a:t>
            </a:r>
            <a:r>
              <a:rPr lang="en-US" sz="2800" b="0" i="1" dirty="0" smtClean="0"/>
              <a:t> Write </a:t>
            </a:r>
            <a:r>
              <a:rPr lang="en-US" sz="2800" b="0" i="1" dirty="0"/>
              <a:t>a short essay to express how those Scouting experiences have impacted you as a person. Also tell what earning the Eagle </a:t>
            </a:r>
            <a:r>
              <a:rPr lang="en-US" sz="2800" b="0" i="1" dirty="0" smtClean="0"/>
              <a:t>Scout </a:t>
            </a:r>
            <a:r>
              <a:rPr lang="en-US" sz="2800" b="0" i="1" dirty="0"/>
              <a:t>rank will mean to you. </a:t>
            </a:r>
            <a:endParaRPr lang="en-US" sz="28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“Eagle Resumé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i="1" dirty="0" smtClean="0"/>
              <a:t>For </a:t>
            </a:r>
            <a:r>
              <a:rPr lang="en-US" sz="2800" b="0" i="1" dirty="0"/>
              <a:t>the </a:t>
            </a:r>
            <a:r>
              <a:rPr lang="en-US" sz="2800" b="0" i="1" dirty="0" smtClean="0"/>
              <a:t>Eagle r</a:t>
            </a:r>
            <a:r>
              <a:rPr lang="en-US" sz="2800" b="0" dirty="0" smtClean="0"/>
              <a:t>esumé</a:t>
            </a:r>
            <a:r>
              <a:rPr lang="en-US" sz="2800" b="0" i="1" dirty="0"/>
              <a:t>, you will need the following information: </a:t>
            </a:r>
            <a:endParaRPr lang="en-US" sz="2800" b="0" dirty="0"/>
          </a:p>
          <a:p>
            <a:r>
              <a:rPr lang="en-US" sz="2800" b="0" dirty="0"/>
              <a:t> </a:t>
            </a:r>
            <a:r>
              <a:rPr lang="en-US" sz="2800" b="0" i="1" dirty="0"/>
              <a:t>Number of nights of camping. </a:t>
            </a:r>
            <a:endParaRPr lang="en-US" sz="2800" b="0" dirty="0"/>
          </a:p>
          <a:p>
            <a:r>
              <a:rPr lang="en-US" sz="2800" b="0" dirty="0"/>
              <a:t> List of summer camps that you’ve attended. </a:t>
            </a:r>
          </a:p>
          <a:p>
            <a:r>
              <a:rPr lang="en-US" sz="2800" b="0" i="1" dirty="0"/>
              <a:t>In order to fill out the necessary form, retrieve the template from our district website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928D8-E225-48CA-8BD6-AD277C56FCC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Notebook/Binder 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Recommendations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Three-ring binder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Clear-view cover preferred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Cover sheet identifying Scout (name, address, phone, troop)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Tabbed dividers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Clear sheet protectors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Trading card holders (3x3)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Merit badge blue cards</a:t>
            </a:r>
          </a:p>
          <a:p>
            <a:pPr marL="741363" lvl="1" indent="-341313" eaLnBrk="1" hangingPunct="1"/>
            <a:endParaRPr lang="en-US" dirty="0">
              <a:latin typeface="Helvetica" pitchFamily="27" charset="0"/>
              <a:ea typeface="ヒラギノ角ゴ Pro W3" charset="-128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a Good Turn!  Present the information in a clean, neat, and logical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Notebook/Binder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Contents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Table of Contents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Checklist</a:t>
            </a:r>
          </a:p>
          <a:p>
            <a:pPr marL="741363" lvl="1" indent="-341313" eaLnBrk="1" hangingPunct="1"/>
            <a:r>
              <a:rPr lang="en-US" dirty="0">
                <a:ln>
                  <a:solidFill>
                    <a:srgbClr val="FF0000"/>
                  </a:solidFill>
                </a:ln>
                <a:latin typeface="Helvetica" pitchFamily="27" charset="0"/>
                <a:ea typeface="ヒラギノ角ゴ Pro W3" charset="-128"/>
              </a:rPr>
              <a:t>Eagle Scout Rank Application 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and 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Helvetica" pitchFamily="27" charset="0"/>
                <a:ea typeface="ヒラギノ角ゴ Pro W3" charset="-128"/>
              </a:rPr>
              <a:t>Requirement #6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 (Ambition and Life Purpose</a:t>
            </a:r>
          </a:p>
          <a:p>
            <a:pPr marL="741363" lvl="1" indent="-341313"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Eagle Candidate Statement </a:t>
            </a:r>
          </a:p>
          <a:p>
            <a:pPr marL="741363" lvl="1" indent="-341313" eaLnBrk="1" hangingPunct="1"/>
            <a:r>
              <a:rPr lang="en-US" dirty="0" smtClean="0">
                <a:latin typeface="Helvetica" pitchFamily="27" charset="0"/>
                <a:ea typeface="ヒラギノ角ゴ Pro W3" charset="-128"/>
              </a:rPr>
              <a:t>Advancement 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Report</a:t>
            </a:r>
            <a:br>
              <a:rPr lang="en-US" dirty="0">
                <a:latin typeface="Helvetica" pitchFamily="27" charset="0"/>
                <a:ea typeface="ヒラギノ角ゴ Pro W3" charset="-128"/>
              </a:rPr>
            </a:br>
            <a:r>
              <a:rPr lang="en-US" dirty="0">
                <a:latin typeface="Helvetica" pitchFamily="27" charset="0"/>
                <a:ea typeface="ヒラギノ角ゴ Pro W3" charset="-128"/>
              </a:rPr>
              <a:t>(pre-filled out with Name and Troop Information)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Individual History Report (Troopmaster, etc)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Check for agreement with council records</a:t>
            </a:r>
          </a:p>
          <a:p>
            <a:pPr marL="1598613" lvl="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Strongly encourage using “Internet Advancement”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Resumé or Participation Report (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Troopmaster)</a:t>
            </a:r>
            <a:endParaRPr lang="en-US" dirty="0">
              <a:latin typeface="Helvetica" pitchFamily="27" charset="0"/>
              <a:ea typeface="ヒラギノ角ゴ Pro W3" charset="-128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Notebook/Binder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Contents (cont.)</a:t>
            </a:r>
          </a:p>
          <a:p>
            <a:pPr marL="741363" lvl="1" indent="-341313" eaLnBrk="1" hangingPunct="1"/>
            <a:r>
              <a:rPr lang="en-US" dirty="0">
                <a:ln>
                  <a:solidFill>
                    <a:srgbClr val="FF0000"/>
                  </a:solidFill>
                </a:ln>
                <a:latin typeface="Helvetica" pitchFamily="27" charset="0"/>
                <a:ea typeface="ヒラギノ角ゴ Pro W3" charset="-128"/>
              </a:rPr>
              <a:t>Eagle Scout Service Project Workbook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Fill out Project Final Plan (“After” summary), including pictures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All signatures in place 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Merit Badge Cards (Blue Cards)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Arranged in same order as shown on Eagle Scout Application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Show signature-side up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May include green/white advancement cards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Scouting/Other awards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Letters of </a:t>
            </a:r>
            <a:r>
              <a:rPr lang="en-US" dirty="0" smtClean="0">
                <a:latin typeface="Helvetica" pitchFamily="27" charset="0"/>
                <a:ea typeface="ヒラギノ角ゴ Pro W3" charset="-128"/>
              </a:rPr>
              <a:t>Reference</a:t>
            </a:r>
            <a:endParaRPr lang="en-US" dirty="0">
              <a:latin typeface="Helvetica" pitchFamily="27" charset="0"/>
              <a:ea typeface="ヒラギノ角ゴ Pro W3" charset="-128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binder is the first impression that Eagle Board members have of the Eagle Scout candidate.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Other Considerations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Disputed Circumstances</a:t>
            </a:r>
          </a:p>
          <a:p>
            <a:pPr lvl="1"/>
            <a:r>
              <a:rPr lang="en-US" dirty="0"/>
              <a:t>During fulfillment of rank requirements.</a:t>
            </a:r>
          </a:p>
          <a:p>
            <a:pPr lvl="1"/>
            <a:r>
              <a:rPr lang="en-US" dirty="0"/>
              <a:t>Convening an Eagle Board or appealing EBOR decision.</a:t>
            </a:r>
          </a:p>
          <a:p>
            <a:r>
              <a:rPr lang="en-US" dirty="0"/>
              <a:t>Time Extensions</a:t>
            </a:r>
          </a:p>
          <a:p>
            <a:pPr lvl="1"/>
            <a:r>
              <a:rPr lang="en-US" sz="1800" dirty="0"/>
              <a:t>“If a youth foresees that, due to no fault or choice of his own, he will be unable to complete the Eagle Scout rank requirements before age 18, he may apply for a limited time extension. These are rarely granted and reserved only for work on Eagle.”</a:t>
            </a:r>
          </a:p>
          <a:p>
            <a:r>
              <a:rPr lang="en-US" dirty="0"/>
              <a:t>Special Needs</a:t>
            </a:r>
          </a:p>
          <a:p>
            <a:pPr lvl="1"/>
            <a:r>
              <a:rPr lang="en-US" sz="1800" dirty="0"/>
              <a:t>Youth and adults who are developmentally disabled, or youth with severe physical challenges, may be considered for registration beyond the age of eligibility for their program</a:t>
            </a:r>
          </a:p>
          <a:p>
            <a:pPr marL="800100" lvl="2" indent="0" eaLnBrk="1" hangingPunct="1">
              <a:buNone/>
            </a:pPr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210" y="50292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 smtClean="0"/>
              <a:t>The Trail to Eagle -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dirty="0" smtClean="0"/>
              <a:t>How Can Parents/Guardians Help?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Accept that your son owns the process.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Have an honest discussion about making Eagle.</a:t>
            </a:r>
            <a:r>
              <a:rPr lang="en-US" altLang="en-US" sz="2400" u="sng" dirty="0" smtClean="0"/>
              <a:t> 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u="sng" dirty="0" smtClean="0"/>
              <a:t>Ask</a:t>
            </a:r>
            <a:r>
              <a:rPr lang="en-US" altLang="en-US" sz="2400" dirty="0" smtClean="0"/>
              <a:t> about his planned schedule for completing Eagle requirements. 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Show interest and encouragement.  Avoid “incentives”.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u="sng" dirty="0" smtClean="0"/>
              <a:t>Ask</a:t>
            </a:r>
            <a:r>
              <a:rPr lang="en-US" altLang="en-US" sz="2400" dirty="0" smtClean="0"/>
              <a:t> about progress, but not too frequently.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Be helpful, but not too helpful.</a:t>
            </a:r>
          </a:p>
        </p:txBody>
      </p:sp>
      <p:sp>
        <p:nvSpPr>
          <p:cNvPr id="216067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6C95165-FF1B-4E2F-BDE1-BBF0B6B096ED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 algn="r"/>
              <a:t>7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Eagle Scout Board of Review</a:t>
            </a:r>
          </a:p>
        </p:txBody>
      </p:sp>
    </p:spTree>
    <p:extLst>
      <p:ext uri="{BB962C8B-B14F-4D97-AF65-F5344CB8AC3E}">
        <p14:creationId xmlns:p14="http://schemas.microsoft.com/office/powerpoint/2010/main" val="17484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Board of Review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Held at St. Matthews United Methodist Church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Available on Fridays, as needed.</a:t>
            </a:r>
          </a:p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Conforms to National and Council policy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Determine quality of Scouting experience 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Not a test!</a:t>
            </a:r>
          </a:p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Granted, even if lacking: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Reference letters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Signatures on application</a:t>
            </a:r>
          </a:p>
          <a:p>
            <a:pPr marL="1141413" lvl="2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May be cause for “disputed circumstance”</a:t>
            </a:r>
          </a:p>
          <a:p>
            <a:pPr marL="741363" lvl="1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Full uniform (see next slide)</a:t>
            </a:r>
          </a:p>
          <a:p>
            <a:pPr marL="341313" indent="-341313"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May be granted after 18</a:t>
            </a:r>
            <a:r>
              <a:rPr lang="en-US" baseline="30000" dirty="0">
                <a:latin typeface="Helvetica" pitchFamily="27" charset="0"/>
                <a:ea typeface="ヒラギノ角ゴ Pro W3" charset="-128"/>
              </a:rPr>
              <a:t>th</a:t>
            </a:r>
            <a:r>
              <a:rPr lang="en-US" dirty="0">
                <a:latin typeface="Helvetica" pitchFamily="27" charset="0"/>
                <a:ea typeface="ヒラギノ角ゴ Pro W3" charset="-128"/>
              </a:rPr>
              <a:t> birthday</a:t>
            </a:r>
            <a:endParaRPr lang="en-US" dirty="0"/>
          </a:p>
          <a:p>
            <a:pPr marL="741363" lvl="1" indent="-341313" eaLnBrk="1" hangingPunct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Board of Review (cont)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u="sng" dirty="0">
                <a:latin typeface="Helvetica" pitchFamily="27" charset="0"/>
                <a:ea typeface="ヒラギノ角ゴ Pro W3" charset="-128"/>
              </a:rPr>
              <a:t>Uniforming</a:t>
            </a:r>
          </a:p>
          <a:p>
            <a:pPr lvl="1"/>
            <a:r>
              <a:rPr lang="en-US" dirty="0"/>
              <a:t>Candidates should dress according to importance of occasion</a:t>
            </a:r>
          </a:p>
          <a:p>
            <a:pPr lvl="2"/>
            <a:r>
              <a:rPr lang="en-US" dirty="0"/>
              <a:t>Clean and neat in appearance</a:t>
            </a:r>
          </a:p>
          <a:p>
            <a:pPr lvl="2"/>
            <a:r>
              <a:rPr lang="en-US" dirty="0"/>
              <a:t>Full field uniform is expected</a:t>
            </a:r>
          </a:p>
          <a:p>
            <a:pPr lvl="3"/>
            <a:r>
              <a:rPr lang="en-US" i="1" dirty="0"/>
              <a:t>Correct badge </a:t>
            </a:r>
            <a:r>
              <a:rPr lang="en-US" i="1" dirty="0" smtClean="0"/>
              <a:t>placement, merit badge sash</a:t>
            </a:r>
            <a:endParaRPr lang="en-US" i="1" dirty="0"/>
          </a:p>
          <a:p>
            <a:pPr lvl="3"/>
            <a:r>
              <a:rPr lang="en-US" i="1" dirty="0"/>
              <a:t>In most cases, Scouts can reasonably meet this expectation</a:t>
            </a:r>
          </a:p>
          <a:p>
            <a:pPr lvl="1"/>
            <a:r>
              <a:rPr lang="en-US" dirty="0"/>
              <a:t>Accommodations will be made for:</a:t>
            </a:r>
          </a:p>
          <a:p>
            <a:pPr lvl="2"/>
            <a:r>
              <a:rPr lang="en-US" dirty="0"/>
              <a:t>Unit uniform variance</a:t>
            </a:r>
          </a:p>
          <a:p>
            <a:pPr lvl="2"/>
            <a:r>
              <a:rPr lang="en-US" dirty="0"/>
              <a:t>Any extenuating circumstances</a:t>
            </a:r>
            <a:endParaRPr lang="en-US" dirty="0">
              <a:latin typeface="Helvetica" pitchFamily="27" charset="0"/>
              <a:ea typeface="ヒラギノ角ゴ Pro W3" charset="-128"/>
            </a:endParaRPr>
          </a:p>
          <a:p>
            <a:pPr marL="1141413" lvl="2" indent="-341313" eaLnBrk="1" hangingPunct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Candidates will not be rejected, under any circumstances, for lack of uniform.</a:t>
            </a:r>
          </a:p>
        </p:txBody>
      </p:sp>
    </p:spTree>
    <p:extLst>
      <p:ext uri="{BB962C8B-B14F-4D97-AF65-F5344CB8AC3E}">
        <p14:creationId xmlns:p14="http://schemas.microsoft.com/office/powerpoint/2010/main" val="2068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Board of Review (cont)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Composed of 3-6 members</a:t>
            </a:r>
          </a:p>
          <a:p>
            <a:pPr lvl="1"/>
            <a:r>
              <a:rPr lang="en-US" dirty="0"/>
              <a:t>One of which may be a community leader</a:t>
            </a:r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Review submitted material in Eagle Scout </a:t>
            </a:r>
            <a:r>
              <a:rPr lang="en-US" dirty="0" smtClean="0"/>
              <a:t>Binder</a:t>
            </a:r>
            <a:endParaRPr lang="en-US" dirty="0"/>
          </a:p>
          <a:p>
            <a:pPr lvl="1"/>
            <a:r>
              <a:rPr lang="en-US" dirty="0"/>
              <a:t>Interview all parties</a:t>
            </a:r>
          </a:p>
          <a:p>
            <a:pPr lvl="2"/>
            <a:r>
              <a:rPr lang="en-US" dirty="0"/>
              <a:t>Unit leader (</a:t>
            </a:r>
            <a:r>
              <a:rPr lang="en-US" dirty="0" smtClean="0"/>
              <a:t>10-15 </a:t>
            </a:r>
            <a:r>
              <a:rPr lang="en-US" dirty="0"/>
              <a:t>min)</a:t>
            </a:r>
          </a:p>
          <a:p>
            <a:pPr lvl="2"/>
            <a:r>
              <a:rPr lang="en-US" dirty="0"/>
              <a:t>Parents (</a:t>
            </a:r>
            <a:r>
              <a:rPr lang="en-US" dirty="0" smtClean="0"/>
              <a:t>10-15 </a:t>
            </a:r>
            <a:r>
              <a:rPr lang="en-US" dirty="0"/>
              <a:t>min)</a:t>
            </a:r>
          </a:p>
          <a:p>
            <a:pPr lvl="2"/>
            <a:r>
              <a:rPr lang="en-US" dirty="0"/>
              <a:t>Scout (30-45 min)</a:t>
            </a:r>
          </a:p>
          <a:p>
            <a:pPr lvl="3"/>
            <a:r>
              <a:rPr lang="en-US" dirty="0"/>
              <a:t>Pledge of Allegiance, Star-Spangled Banner </a:t>
            </a:r>
            <a:r>
              <a:rPr lang="en-US" dirty="0" smtClean="0"/>
              <a:t>,Scout </a:t>
            </a:r>
            <a:r>
              <a:rPr lang="en-US" dirty="0"/>
              <a:t>Oath, Law, Motto, Slogan, Outdoor Code</a:t>
            </a:r>
            <a:r>
              <a:rPr lang="en-US" dirty="0" smtClean="0"/>
              <a:t>,</a:t>
            </a:r>
          </a:p>
          <a:p>
            <a:pPr marL="1371600" lvl="3" indent="0">
              <a:buNone/>
            </a:pPr>
            <a:r>
              <a:rPr lang="en-US" dirty="0" smtClean="0"/>
              <a:t>    Leadership</a:t>
            </a:r>
            <a:endParaRPr lang="en-US" dirty="0"/>
          </a:p>
          <a:p>
            <a:pPr lvl="3"/>
            <a:r>
              <a:rPr lang="en-US" dirty="0"/>
              <a:t>Service Project</a:t>
            </a:r>
          </a:p>
          <a:p>
            <a:pPr lvl="3"/>
            <a:r>
              <a:rPr lang="en-US" dirty="0"/>
              <a:t>Etcetera</a:t>
            </a:r>
          </a:p>
          <a:p>
            <a:pPr lvl="3"/>
            <a:endParaRPr lang="en-US" dirty="0"/>
          </a:p>
          <a:p>
            <a:endParaRPr lang="en-US" dirty="0"/>
          </a:p>
          <a:p>
            <a:pPr marL="1141413" lvl="2" indent="-341313" eaLnBrk="1" hangingPunct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Post - Eagle Scout Board of Review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Eagle BOR date is official date of becoming an Eagle Scout</a:t>
            </a:r>
          </a:p>
          <a:p>
            <a:pPr lvl="1"/>
            <a:r>
              <a:rPr lang="en-US" dirty="0"/>
              <a:t>During processing (see below), planning for an Eagle Court of Honor may commence</a:t>
            </a:r>
          </a:p>
          <a:p>
            <a:endParaRPr lang="en-US" dirty="0"/>
          </a:p>
          <a:p>
            <a:r>
              <a:rPr lang="en-US" dirty="0"/>
              <a:t>Processing</a:t>
            </a:r>
          </a:p>
          <a:p>
            <a:pPr lvl="1"/>
            <a:r>
              <a:rPr lang="en-US" dirty="0" smtClean="0"/>
              <a:t>District forwards </a:t>
            </a:r>
            <a:r>
              <a:rPr lang="en-US" dirty="0"/>
              <a:t>paperwork to </a:t>
            </a:r>
            <a:r>
              <a:rPr lang="en-US" dirty="0" smtClean="0"/>
              <a:t>Council</a:t>
            </a:r>
          </a:p>
          <a:p>
            <a:pPr lvl="1"/>
            <a:r>
              <a:rPr lang="en-US" dirty="0" smtClean="0"/>
              <a:t>Council </a:t>
            </a:r>
            <a:r>
              <a:rPr lang="en-US" dirty="0"/>
              <a:t>reviews paperwork.  If approved, forwards to National.</a:t>
            </a:r>
          </a:p>
          <a:p>
            <a:pPr lvl="1"/>
            <a:r>
              <a:rPr lang="en-US" dirty="0"/>
              <a:t>National reviews paperwork.  If approved, sends credentials back to Council.</a:t>
            </a:r>
          </a:p>
          <a:p>
            <a:pPr lvl="1"/>
            <a:r>
              <a:rPr lang="en-US" dirty="0"/>
              <a:t>Council will call Scout to pickup Eagle Scout credentials (in 4-6 weeks from submittal to council)</a:t>
            </a:r>
          </a:p>
          <a:p>
            <a:pPr lvl="2"/>
            <a:r>
              <a:rPr lang="en-US" dirty="0"/>
              <a:t>Should pickup as soon as possible</a:t>
            </a:r>
          </a:p>
          <a:p>
            <a:pPr marL="1141413" lvl="2" indent="-341313" eaLnBrk="1" hangingPunct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975" y="409258"/>
            <a:ext cx="7315200" cy="896937"/>
          </a:xfrm>
        </p:spPr>
        <p:txBody>
          <a:bodyPr/>
          <a:lstStyle/>
          <a:p>
            <a:r>
              <a:rPr lang="en-US" altLang="en-US" sz="3600" dirty="0" smtClean="0"/>
              <a:t>Eagle Court of Honor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5900"/>
            <a:ext cx="7391400" cy="42227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Each  Troop has their own traditions, but the Scout and his parents usually organize this ceremony.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There are many different formats, but two program items are essential: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The Scout is read the “Eagle Charge”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altLang="en-US" sz="2400" dirty="0" smtClean="0"/>
              <a:t>The Scout recites the Eagle Promise</a:t>
            </a:r>
          </a:p>
        </p:txBody>
      </p:sp>
      <p:sp>
        <p:nvSpPr>
          <p:cNvPr id="18534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78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2245AAB-76D0-45D9-9435-A94D29CA561B}" type="slidenum">
              <a:rPr lang="en-US" altLang="en-US" sz="1400" u="none">
                <a:solidFill>
                  <a:schemeClr val="tx1"/>
                </a:solidFill>
                <a:latin typeface="Arial" panose="020B0604020202020204" pitchFamily="34" charset="0"/>
              </a:rPr>
              <a:pPr/>
              <a:t>75</a:t>
            </a:fld>
            <a:endParaRPr lang="en-US" altLang="en-US" sz="1400" u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91342"/>
            <a:ext cx="357187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5" y="3008947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92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Thank you for coming!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Contacts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Mr. Salvador </a:t>
            </a:r>
            <a:r>
              <a:rPr lang="en-US" dirty="0"/>
              <a:t>Rodriguez, District Advancement </a:t>
            </a:r>
            <a:r>
              <a:rPr lang="en-US" dirty="0" smtClean="0"/>
              <a:t>Chair/Eagle Chair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srodriguez@goldeneagledistrict.org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Mr. Martín </a:t>
            </a:r>
            <a:r>
              <a:rPr lang="en-US" dirty="0"/>
              <a:t>Cárdenas, District </a:t>
            </a:r>
            <a:r>
              <a:rPr lang="en-US" dirty="0" smtClean="0"/>
              <a:t>Chair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mcardenas@goldeneagledistrict.org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775" y="5147108"/>
            <a:ext cx="8124825" cy="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We’ll gladly handle solutions - not just problems.</a:t>
            </a:r>
          </a:p>
        </p:txBody>
      </p:sp>
    </p:spTree>
    <p:extLst>
      <p:ext uri="{BB962C8B-B14F-4D97-AF65-F5344CB8AC3E}">
        <p14:creationId xmlns:p14="http://schemas.microsoft.com/office/powerpoint/2010/main" val="718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F19BE-3F3E-4B5F-9C77-690F7071A29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50132" y="3095265"/>
            <a:ext cx="7043737" cy="6674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Eagle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27" charset="0"/>
                <a:ea typeface="ヒラギノ角ゴ Pro W3" charset="-128"/>
                <a:cs typeface="ヒラギノ角ゴ Pro W3" charset="0"/>
              </a:rPr>
              <a:t> Scout Rank Requirements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 pitchFamily="27" charset="0"/>
              <a:ea typeface="ヒラギノ角ゴ Pro W3" charset="-128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7" charset="0"/>
                <a:ea typeface="ヒラギノ角ゴ Pro W3" charset="-128"/>
              </a:rPr>
              <a:t>Eagle Scout Requirements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defTabSz="409575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0000"/>
              <a:buFont typeface="+mj-lt"/>
              <a:buAutoNum type="arabicPeriod"/>
              <a:tabLst>
                <a:tab pos="4802188" algn="l"/>
              </a:tabLst>
            </a:pPr>
            <a:r>
              <a:rPr lang="en-US" dirty="0"/>
              <a:t>Active as Life Scout * 	6 month minimum</a:t>
            </a:r>
          </a:p>
          <a:p>
            <a:pPr marL="457200" indent="-457200" defTabSz="409575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0000"/>
              <a:buFont typeface="+mj-lt"/>
              <a:buAutoNum type="arabicPeriod"/>
            </a:pPr>
            <a:r>
              <a:rPr lang="en-US" dirty="0"/>
              <a:t>Scout Spirit (Oath and Law) *</a:t>
            </a:r>
            <a:br>
              <a:rPr lang="en-US" dirty="0"/>
            </a:br>
            <a:r>
              <a:rPr lang="en-US" dirty="0"/>
              <a:t>and Duty to God.</a:t>
            </a:r>
          </a:p>
          <a:p>
            <a:pPr marL="457200" indent="-457200" defTabSz="409575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0000"/>
              <a:buFont typeface="+mj-lt"/>
              <a:buAutoNum type="arabicPeriod"/>
              <a:tabLst>
                <a:tab pos="4802188" algn="l"/>
              </a:tabLst>
            </a:pPr>
            <a:r>
              <a:rPr lang="en-US" dirty="0"/>
              <a:t>Merit Badges *	21 minimum</a:t>
            </a:r>
          </a:p>
          <a:p>
            <a:pPr marL="457200" indent="-457200" defTabSz="409575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0000"/>
              <a:buFont typeface="+mj-lt"/>
              <a:buAutoNum type="arabicPeriod"/>
              <a:tabLst>
                <a:tab pos="4802188" algn="l"/>
              </a:tabLst>
            </a:pPr>
            <a:r>
              <a:rPr lang="en-US" dirty="0"/>
              <a:t>Leadership Position * 	6 month </a:t>
            </a:r>
            <a:r>
              <a:rPr lang="en-US" b="1" u="sng" dirty="0"/>
              <a:t>active</a:t>
            </a:r>
          </a:p>
          <a:p>
            <a:pPr marL="457200" indent="-457200" defTabSz="409575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0000"/>
              <a:buFont typeface="+mj-lt"/>
              <a:buAutoNum type="arabicPeriod"/>
            </a:pPr>
            <a:r>
              <a:rPr lang="en-US" dirty="0"/>
              <a:t>Eagle Scout Service Project *</a:t>
            </a:r>
          </a:p>
          <a:p>
            <a:pPr marL="457200" indent="-457200" defTabSz="409575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0000"/>
              <a:buFont typeface="+mj-lt"/>
              <a:buAutoNum type="arabicPeriod"/>
            </a:pPr>
            <a:r>
              <a:rPr lang="en-US" dirty="0"/>
              <a:t>Scoutmaster Conference *</a:t>
            </a:r>
          </a:p>
          <a:p>
            <a:pPr marL="457200" indent="-457200" defTabSz="409575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70000"/>
              <a:buFont typeface="+mj-lt"/>
              <a:buAutoNum type="arabicPeriod"/>
            </a:pPr>
            <a:r>
              <a:rPr lang="en-US" dirty="0"/>
              <a:t>Complete Eagle Board of Review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67A6B-A7FE-47EA-A42A-5813760E5AF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9588" y="5364163"/>
            <a:ext cx="8124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 defTabSz="409575"/>
            <a:r>
              <a:rPr lang="en-US" sz="2000" b="1" i="1" dirty="0">
                <a:solidFill>
                  <a:schemeClr val="bg1"/>
                </a:solidFill>
                <a:latin typeface="Arial" pitchFamily="34" charset="0"/>
              </a:rPr>
              <a:t> * All requirements, except Board of Review, must be completed before 18th birthday!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4643</Words>
  <Application>Microsoft Office PowerPoint</Application>
  <PresentationFormat>On-screen Show (4:3)</PresentationFormat>
  <Paragraphs>657</Paragraphs>
  <Slides>78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Life to Eagle Seminar Golden Eagle District  Greater Los Angeles Area Council</vt:lpstr>
      <vt:lpstr>PowerPoint Presentation</vt:lpstr>
      <vt:lpstr>PowerPoint Presentation</vt:lpstr>
      <vt:lpstr>Eagle Scout Rank </vt:lpstr>
      <vt:lpstr>Agenda</vt:lpstr>
      <vt:lpstr>Introductions</vt:lpstr>
      <vt:lpstr>PowerPoint Presentation</vt:lpstr>
      <vt:lpstr>PowerPoint Presentation</vt:lpstr>
      <vt:lpstr>Eagle Scout Requirements</vt:lpstr>
      <vt:lpstr>Eagle Requirements (cont.)</vt:lpstr>
      <vt:lpstr>Test 3- The Scout meets the unit’s reasonable expectations, or if not, a lesser level of activity is explained.  </vt:lpstr>
      <vt:lpstr>Test 3- The Scout meets the unit’s reasonable expectations, or if not, a lesser level of activity is explained.</vt:lpstr>
      <vt:lpstr>Eagle Requirements (cont.)</vt:lpstr>
      <vt:lpstr>Tips for success Letters of Reference</vt:lpstr>
      <vt:lpstr>Requirement 2 Scout Spirit continued </vt:lpstr>
      <vt:lpstr>Eagle Requirements (cont.)</vt:lpstr>
      <vt:lpstr>Merit Badges and Scouts with Disabilities</vt:lpstr>
      <vt:lpstr>Eagle Requirements (cont.)</vt:lpstr>
      <vt:lpstr>Serve Actively in your Position of Responsibility </vt:lpstr>
      <vt:lpstr>Performance in the Position of Responsibility</vt:lpstr>
      <vt:lpstr>Eagle Requirements (cont.)</vt:lpstr>
      <vt:lpstr>Eagle Requirements (cont.)</vt:lpstr>
      <vt:lpstr>Scoutmaster Conference - continued</vt:lpstr>
      <vt:lpstr>Eagle Requirements (cont.)</vt:lpstr>
      <vt:lpstr>PowerPoint Presentation</vt:lpstr>
      <vt:lpstr>Message to Scouts and Parents or Guardians</vt:lpstr>
      <vt:lpstr>Message to Scouts and Parents or Guardians</vt:lpstr>
      <vt:lpstr>Choosing a Project</vt:lpstr>
      <vt:lpstr>Eagle Scout Service Project</vt:lpstr>
      <vt:lpstr>PowerPoint Presentation</vt:lpstr>
      <vt:lpstr>Eagle Scout Service Project</vt:lpstr>
      <vt:lpstr>Fund Raising Eagle Project </vt:lpstr>
      <vt:lpstr>Eagle Scout Service Project (cont)</vt:lpstr>
      <vt:lpstr>Eagle Scout Service Project (cont)</vt:lpstr>
      <vt:lpstr>PowerPoint Presentation</vt:lpstr>
      <vt:lpstr>9.0.2.14 Risk Management and Eagle Scout Service Projects – Guide to Advancement </vt:lpstr>
      <vt:lpstr>RISK MANAGEMENT</vt:lpstr>
      <vt:lpstr>Proposal Page  C</vt:lpstr>
      <vt:lpstr>Project Fundraising</vt:lpstr>
      <vt:lpstr>Proposal Page  D</vt:lpstr>
      <vt:lpstr>Proposal Page  E</vt:lpstr>
      <vt:lpstr>9.0.2.7 “Proposal Must Be Approved … Before You Start” – Guide to Advancement</vt:lpstr>
      <vt:lpstr>Life to Eagle Signature Cycle</vt:lpstr>
      <vt:lpstr>PROJECT PLAN</vt:lpstr>
      <vt:lpstr>PowerPoint Presentation</vt:lpstr>
      <vt:lpstr>CONDUCTING THE PROJECT</vt:lpstr>
      <vt:lpstr>CONDUCTING THE PROJECT</vt:lpstr>
      <vt:lpstr>PROJECT REPORT</vt:lpstr>
      <vt:lpstr>Project Report Page  A</vt:lpstr>
      <vt:lpstr>Project Report Page  B</vt:lpstr>
      <vt:lpstr>Project Report Page  C</vt:lpstr>
      <vt:lpstr>PowerPoint Presentation</vt:lpstr>
      <vt:lpstr>PowerPoint Presentation</vt:lpstr>
      <vt:lpstr>PowerPoint Presentation</vt:lpstr>
      <vt:lpstr>PowerPoint Presentation</vt:lpstr>
      <vt:lpstr>Be Aware……</vt:lpstr>
      <vt:lpstr>PowerPoint Presentation</vt:lpstr>
      <vt:lpstr>Eagle Scout Application Process</vt:lpstr>
      <vt:lpstr>Statement of Ambitions and Life Purpose</vt:lpstr>
      <vt:lpstr>Eagle Rank Application </vt:lpstr>
      <vt:lpstr>Requirement 3 – Merit Badges</vt:lpstr>
      <vt:lpstr>PowerPoint Presentation</vt:lpstr>
      <vt:lpstr>Eagle Notebook/Binder</vt:lpstr>
      <vt:lpstr>Eagle Candidate Statement  </vt:lpstr>
      <vt:lpstr>“Eagle Resumé </vt:lpstr>
      <vt:lpstr>Eagle Notebook/Binder (cont.)</vt:lpstr>
      <vt:lpstr>Eagle Notebook/Binder (cont.)</vt:lpstr>
      <vt:lpstr>Eagle Notebook/Binder (cont.)</vt:lpstr>
      <vt:lpstr>Other Considerations</vt:lpstr>
      <vt:lpstr>PowerPoint Presentation</vt:lpstr>
      <vt:lpstr>Eagle Scout Board of Review</vt:lpstr>
      <vt:lpstr>Eagle Scout Board of Review (cont)</vt:lpstr>
      <vt:lpstr>Eagle Scout Board of Review (cont)</vt:lpstr>
      <vt:lpstr>Post - Eagle Scout Board of Review</vt:lpstr>
      <vt:lpstr>Eagle Court of Honor</vt:lpstr>
      <vt:lpstr>PowerPoint Presentation</vt:lpstr>
      <vt:lpstr>PowerPoint Presentation</vt:lpstr>
      <vt:lpstr>Contacts</vt:lpstr>
    </vt:vector>
  </TitlesOfParts>
  <Company>Golden Eagle District - San Gabriel Valley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Golden Eagle District - Life to Eagle</dc:title>
  <dc:subject>Life to Eagle Process</dc:subject>
  <dc:creator>Martin Cardenas</dc:creator>
  <cp:lastModifiedBy>Martin Cardenas</cp:lastModifiedBy>
  <cp:revision>237</cp:revision>
  <cp:lastPrinted>2017-07-06T21:40:37Z</cp:lastPrinted>
  <dcterms:created xsi:type="dcterms:W3CDTF">2011-01-11T15:49:13Z</dcterms:created>
  <dcterms:modified xsi:type="dcterms:W3CDTF">2018-07-09T22:20:12Z</dcterms:modified>
</cp:coreProperties>
</file>